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3" r:id="rId2"/>
  </p:sldMasterIdLst>
  <p:notesMasterIdLst>
    <p:notesMasterId r:id="rId23"/>
  </p:notesMasterIdLst>
  <p:sldIdLst>
    <p:sldId id="257" r:id="rId3"/>
    <p:sldId id="258" r:id="rId4"/>
    <p:sldId id="261" r:id="rId5"/>
    <p:sldId id="260" r:id="rId6"/>
    <p:sldId id="285" r:id="rId7"/>
    <p:sldId id="259" r:id="rId8"/>
    <p:sldId id="266" r:id="rId9"/>
    <p:sldId id="264" r:id="rId10"/>
    <p:sldId id="263" r:id="rId11"/>
    <p:sldId id="265" r:id="rId12"/>
    <p:sldId id="293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75" r:id="rId21"/>
    <p:sldId id="282" r:id="rId22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49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9D161-AF60-4492-AAB0-7E01C0BAA2B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80369-33A7-4765-B2BB-65EDDC3C7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07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8C69-212A-4FC8-B9B7-D6BFA019851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BF8-BEF0-4EE0-90EC-43ADB3DE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70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8C69-212A-4FC8-B9B7-D6BFA019851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BF8-BEF0-4EE0-90EC-43ADB3DE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0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8C69-212A-4FC8-B9B7-D6BFA019851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BF8-BEF0-4EE0-90EC-43ADB3DE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63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8C69-212A-4FC8-B9B7-D6BFA019851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BF8-BEF0-4EE0-90EC-43ADB3DE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750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8C69-212A-4FC8-B9B7-D6BFA019851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BF8-BEF0-4EE0-90EC-43ADB3DE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616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8C69-212A-4FC8-B9B7-D6BFA019851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BF8-BEF0-4EE0-90EC-43ADB3DE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31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8C69-212A-4FC8-B9B7-D6BFA019851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BF8-BEF0-4EE0-90EC-43ADB3DE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01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8C69-212A-4FC8-B9B7-D6BFA019851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BF8-BEF0-4EE0-90EC-43ADB3DE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078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8C69-212A-4FC8-B9B7-D6BFA019851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BF8-BEF0-4EE0-90EC-43ADB3DE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084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8C69-212A-4FC8-B9B7-D6BFA019851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BF8-BEF0-4EE0-90EC-43ADB3DE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063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8C69-212A-4FC8-B9B7-D6BFA019851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BF8-BEF0-4EE0-90EC-43ADB3DE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77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8C69-212A-4FC8-B9B7-D6BFA019851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BF8-BEF0-4EE0-90EC-43ADB3DE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92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8C69-212A-4FC8-B9B7-D6BFA019851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BF8-BEF0-4EE0-90EC-43ADB3DE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59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8C69-212A-4FC8-B9B7-D6BFA019851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BF8-BEF0-4EE0-90EC-43ADB3DE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508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8C69-212A-4FC8-B9B7-D6BFA019851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BF8-BEF0-4EE0-90EC-43ADB3DE70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9894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8C69-212A-4FC8-B9B7-D6BFA019851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BF8-BEF0-4EE0-90EC-43ADB3DE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0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8C69-212A-4FC8-B9B7-D6BFA019851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BF8-BEF0-4EE0-90EC-43ADB3DE70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5857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8C69-212A-4FC8-B9B7-D6BFA019851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BF8-BEF0-4EE0-90EC-43ADB3DE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48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8C69-212A-4FC8-B9B7-D6BFA019851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BF8-BEF0-4EE0-90EC-43ADB3DE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609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8C69-212A-4FC8-B9B7-D6BFA019851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BF8-BEF0-4EE0-90EC-43ADB3DE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77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8C69-212A-4FC8-B9B7-D6BFA019851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BF8-BEF0-4EE0-90EC-43ADB3DE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7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8C69-212A-4FC8-B9B7-D6BFA019851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BF8-BEF0-4EE0-90EC-43ADB3DE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1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8C69-212A-4FC8-B9B7-D6BFA019851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BF8-BEF0-4EE0-90EC-43ADB3DE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62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8C69-212A-4FC8-B9B7-D6BFA019851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BF8-BEF0-4EE0-90EC-43ADB3DE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4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8C69-212A-4FC8-B9B7-D6BFA019851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BF8-BEF0-4EE0-90EC-43ADB3DE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8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8C69-212A-4FC8-B9B7-D6BFA019851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BF8-BEF0-4EE0-90EC-43ADB3DE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6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8C69-212A-4FC8-B9B7-D6BFA019851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BF8-BEF0-4EE0-90EC-43ADB3DE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312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58C69-212A-4FC8-B9B7-D6BFA019851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ECBF8-BEF0-4EE0-90EC-43ADB3DE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71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58C69-212A-4FC8-B9B7-D6BFA019851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39ECBF8-BEF0-4EE0-90EC-43ADB3DE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93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7498080" cy="36724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Реализация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практико-ориентированного (дуального) обучения в Приднестровской Молдавской Республике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ÐÐ°ÑÑÐ¸Ð½ÐºÐ¸ Ð¿Ð¾ Ð·Ð°Ð¿ÑÐ¾ÑÑ ÐºÐ°ÑÑÐ¸Ð½ÐºÐ¸ ÑÐ°Ð±Ð¾ÑÐ¸Ñ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2592290" cy="1728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ºÐ°ÑÑÐ¸Ð½ÐºÐ¸ ÑÐ°Ð±Ð¾ÑÐ¸Ñ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37112"/>
            <a:ext cx="2508677" cy="1670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0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17803"/>
            <a:ext cx="669674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Преимущества практико-ориентированного (дуального) обучения</a:t>
            </a:r>
          </a:p>
          <a:p>
            <a:pPr marL="82296" indent="0" algn="ctr">
              <a:buNone/>
            </a:pPr>
            <a:r>
              <a:rPr lang="ru-RU" sz="2400" b="1" u="sng" dirty="0">
                <a:solidFill>
                  <a:srgbClr val="FF0000"/>
                </a:solidFill>
              </a:rPr>
              <a:t>для  будущих квалифицированных рабочих, </a:t>
            </a:r>
            <a:r>
              <a:rPr lang="ru-RU" sz="2400" b="1" u="sng" dirty="0" smtClean="0">
                <a:solidFill>
                  <a:srgbClr val="FF0000"/>
                </a:solidFill>
              </a:rPr>
              <a:t>специалистов:</a:t>
            </a:r>
            <a:endParaRPr lang="ru-RU" sz="2400" b="1" u="sng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</a:rPr>
              <a:t>овладение профессиональными компетенциями и умениями для трудовой деятельности;</a:t>
            </a:r>
          </a:p>
          <a:p>
            <a:endParaRPr lang="ru-RU" sz="4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</a:rPr>
              <a:t>оплата труда в период прохождения производственной практики;</a:t>
            </a:r>
          </a:p>
          <a:p>
            <a:endParaRPr lang="ru-RU" sz="4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</a:rPr>
              <a:t>обучение в реальных условиях на производстве (машины, установки, рабочие процессы и т.д.);</a:t>
            </a:r>
          </a:p>
          <a:p>
            <a:endParaRPr lang="ru-RU" sz="4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</a:rPr>
              <a:t>идентификация себя с обучающим предприятием и выбранной специальностью, профессией;</a:t>
            </a:r>
          </a:p>
          <a:p>
            <a:endParaRPr lang="ru-RU" sz="4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</a:rPr>
              <a:t>гарантированное трудоустройство;</a:t>
            </a:r>
          </a:p>
          <a:p>
            <a:endParaRPr lang="ru-RU" sz="4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</a:rPr>
              <a:t>конкурентоспособность на рынке труда.</a:t>
            </a:r>
          </a:p>
        </p:txBody>
      </p:sp>
    </p:spTree>
    <p:extLst>
      <p:ext uri="{BB962C8B-B14F-4D97-AF65-F5344CB8AC3E}">
        <p14:creationId xmlns:p14="http://schemas.microsoft.com/office/powerpoint/2010/main" val="79869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sdelanovpmr.info/wp-content/uploads/2014/08/KARTA-PMR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826" y="-60898"/>
            <a:ext cx="3364812" cy="6918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08520" y="27075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 smtClean="0">
                <a:solidFill>
                  <a:srgbClr val="C00000"/>
                </a:solidFill>
              </a:rPr>
              <a:t>Практико-ориентированная (дуальная) система подготовки кадров: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ÐÐ°ÑÑÐ¸Ð½ÐºÐ¸ Ð¿Ð¾ Ð·Ð°Ð¿ÑÐ¾ÑÑ ÑÑÑÐ´ÐµÐ½ÑÑ Ð½Ð° Ð¿ÑÐ°ÐºÑÐ¸ÐºÐµ Ð½Ð° ÑÑÐ°ÐºÑÐ¾ÑÐ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3232713"/>
            <a:ext cx="1823522" cy="1229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https://img-fotki.yandex.ru/get/196221/137106206.761/0_1f23b1_16bfa3ea_XX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37" y="858072"/>
            <a:ext cx="1808904" cy="1139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hat.in.ua/uploads/8fashion/diplom_shvei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0895"/>
            <a:ext cx="1680411" cy="1260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vesti72.ru/images/news/society/2013/03/12/147125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71" y="1997188"/>
            <a:ext cx="1822070" cy="1235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8787" y="4371829"/>
            <a:ext cx="1846650" cy="122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97848" y="5776935"/>
            <a:ext cx="1645159" cy="1044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80411" y="5728086"/>
            <a:ext cx="1668635" cy="1057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26232" y="29423"/>
            <a:ext cx="1543050" cy="16644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ÐÐ°ÑÑÐ¸Ð½ÐºÐ¸ Ð¿Ð¾ Ð·Ð°Ð¿ÑÐ¾ÑÑ Ð¿Ð¾Ð²Ð°Ñ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483" y="5787132"/>
            <a:ext cx="1766467" cy="995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9429" y="801399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8 организаций среднего профессионального образования.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909429" y="142136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37 предприятий.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921413" y="170895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18</a:t>
            </a:r>
            <a:r>
              <a:rPr lang="ru-RU" b="1" dirty="0" smtClean="0"/>
              <a:t> </a:t>
            </a:r>
            <a:r>
              <a:rPr lang="ru-RU" b="1" dirty="0" smtClean="0"/>
              <a:t>профессий и специальностей.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898995" y="2001212"/>
            <a:ext cx="4442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290 учащихся и студентов обучается по основным образовательным программам начального и среднего профессионального образования. 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971577" y="4501075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 2018г. более 250 </a:t>
            </a:r>
            <a:r>
              <a:rPr lang="ru-RU" b="1" dirty="0"/>
              <a:t>р</a:t>
            </a:r>
            <a:r>
              <a:rPr lang="ru-RU" b="1" dirty="0" smtClean="0"/>
              <a:t>абочих подготовлено по практико-ориентированной (дуальной) образовательной программе.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756426" y="6323896"/>
            <a:ext cx="1858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25 апреля 2019 года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21413" y="3097112"/>
            <a:ext cx="480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В 2021 г. 36 учащихся и студентов </a:t>
            </a:r>
            <a:r>
              <a:rPr lang="ru-RU" b="1" dirty="0"/>
              <a:t>завершили </a:t>
            </a:r>
            <a:r>
              <a:rPr lang="ru-RU" b="1" dirty="0" smtClean="0"/>
              <a:t>обучение по </a:t>
            </a:r>
            <a:r>
              <a:rPr lang="ru-RU" b="1" dirty="0"/>
              <a:t>основным образовательным программам начального и среднего профессионального образования.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6953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926478" y="406318"/>
            <a:ext cx="9336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</a:rPr>
              <a:t>Подготовка кадров для легкой </a:t>
            </a:r>
            <a:r>
              <a:rPr lang="ru-RU" sz="2000" b="1" u="sng" dirty="0" smtClean="0">
                <a:solidFill>
                  <a:srgbClr val="002060"/>
                </a:solidFill>
              </a:rPr>
              <a:t>промышленности</a:t>
            </a:r>
            <a:endParaRPr lang="ru-RU" sz="2000" i="1" u="sng" dirty="0">
              <a:solidFill>
                <a:srgbClr val="002060"/>
              </a:solidFill>
            </a:endParaRPr>
          </a:p>
        </p:txBody>
      </p:sp>
      <p:pic>
        <p:nvPicPr>
          <p:cNvPr id="5126" name="Picture 6" descr="ÐÐ°ÑÑÐ¸Ð½ÐºÐ¸ Ð¿Ð¾ Ð·Ð°Ð¿ÑÐ¾ÑÑ Ð»Ð¾Ð³Ð¾ÑÐ¸Ð¿ Ð¾Ð´ÐµÐ¼Ð° ÑÐ¸ÑÐ°ÑÐ¿Ð¾Ð»Ñ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4" y="2486099"/>
            <a:ext cx="2096351" cy="877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ÐÐ°ÑÑÐ¸Ð½ÐºÐ¸ Ð¿Ð¾ Ð·Ð°Ð¿ÑÐ¾ÑÑ Ð»Ð¾Ð³Ð¾ÑÐ¸Ð¿ Ð¸Ð½ÑÐµÑÑÐµÐ½ÑÑÐ»ÑÐºÑ ÑÐ¸ÑÐ°ÑÐ¿Ð¾Ð»Ñ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0" y="3789040"/>
            <a:ext cx="1991320" cy="905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ÐÐ°ÑÑÐ¸Ð½ÐºÐ¸ Ð¿Ð¾ Ð·Ð°Ð¿ÑÐ¾ÑÑ Ð»Ð¾Ð³Ð¾ÑÐ¸Ð¿ ÑÐ¾ÑÑÑÑÐ·  Ð±ÐµÐ½Ð´ÐµÑÑ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8" y="5285453"/>
            <a:ext cx="2002802" cy="811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920" y="881335"/>
            <a:ext cx="69152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i="1" dirty="0">
                <a:solidFill>
                  <a:srgbClr val="C00000"/>
                </a:solidFill>
              </a:rPr>
              <a:t>Практико-ориентированное (дуальное) </a:t>
            </a:r>
            <a:r>
              <a:rPr lang="ru-RU" sz="2100" b="1" i="1" dirty="0" smtClean="0">
                <a:solidFill>
                  <a:srgbClr val="C00000"/>
                </a:solidFill>
              </a:rPr>
              <a:t>обучение</a:t>
            </a:r>
            <a:endParaRPr lang="ru-RU" sz="21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05686" y="1587338"/>
            <a:ext cx="3486594" cy="13376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ГОУ </a:t>
            </a:r>
            <a:r>
              <a:rPr lang="ru-RU" sz="1600" b="1" dirty="0" smtClean="0"/>
              <a:t> СПО «Приднестровский колледж технологий и управления»</a:t>
            </a:r>
            <a:endParaRPr lang="ru-RU" sz="16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05686" y="3789040"/>
            <a:ext cx="3486594" cy="13943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ГОУ СПО «Бендерский торгово-технологический техникум»</a:t>
            </a:r>
          </a:p>
        </p:txBody>
      </p:sp>
      <p:pic>
        <p:nvPicPr>
          <p:cNvPr id="5136" name="Picture 16" descr="https://rostovgazeta.ru/attachments/2e9ad159b947ba73005f67ad826281bfa200105f/store/fill/1200/630/92ed151e40acf7be9d21bae29ad300f7d72d45ef659a710d9f250f669546/tulyaki-predlagayut-prevratit-svoyu-svoy-region-v-modnuyu-stolicu-214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534" y="5389437"/>
            <a:ext cx="2438156" cy="14148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ÑÐ²ÐµÐ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06" y="332656"/>
            <a:ext cx="2197994" cy="1245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360" y="1603735"/>
            <a:ext cx="2144717" cy="47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900608" y="500909"/>
            <a:ext cx="9336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</a:rPr>
              <a:t>Подготовка кадров для тяжелой </a:t>
            </a:r>
            <a:r>
              <a:rPr lang="ru-RU" sz="2000" b="1" u="sng" dirty="0" smtClean="0">
                <a:solidFill>
                  <a:srgbClr val="002060"/>
                </a:solidFill>
              </a:rPr>
              <a:t>промышленности</a:t>
            </a:r>
            <a:endParaRPr lang="ru-RU" sz="2000" b="1" u="sng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039211"/>
            <a:ext cx="70218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i="1" dirty="0">
                <a:solidFill>
                  <a:srgbClr val="C00000"/>
                </a:solidFill>
              </a:rPr>
              <a:t>Практико-ориентированное (дуальное) </a:t>
            </a:r>
            <a:r>
              <a:rPr lang="ru-RU" sz="2100" b="1" i="1" dirty="0" smtClean="0">
                <a:solidFill>
                  <a:srgbClr val="C00000"/>
                </a:solidFill>
              </a:rPr>
              <a:t>обучение</a:t>
            </a:r>
            <a:endParaRPr lang="ru-RU" sz="2100" b="1" dirty="0">
              <a:solidFill>
                <a:srgbClr val="C00000"/>
              </a:solidFill>
            </a:endParaRPr>
          </a:p>
        </p:txBody>
      </p:sp>
      <p:pic>
        <p:nvPicPr>
          <p:cNvPr id="6148" name="Picture 4" descr="ÐÐ°ÑÑÐ¸Ð½ÐºÐ¸ Ð¿Ð¾ Ð·Ð°Ð¿ÑÐ¾ÑÑ Ð»Ð¾Ð³Ð¾ÑÐ¸Ð¿ ÐÐÐ£ Ð¡ÐÐ Ð ÑÐ±Ð½Ð¸ÑÐºÐ¸Ð¹ Ð¿Ð¾Ð»Ð¸ÑÐµÑÐ½Ð¸ÑÐµÑÐºÐ¸Ð¹ ÑÐµÑÐ½Ð¸ÐºÑÐ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25288"/>
            <a:ext cx="2186201" cy="210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50" y="1825288"/>
            <a:ext cx="3250528" cy="20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ÐÐ°ÑÑÐ¸Ð½ÐºÐ¸ Ð¿Ð¾ Ð·Ð°Ð¿ÑÐ¾ÑÑ Ð»Ð¾Ð³Ð¾ÑÐ¸Ð¿ Ð¼Ð¾Ð»Ð´Ð°Ð²ÑÐºÐ¸Ð¹ Ð¼ÐµÑÐ°Ð»Ð»ÑÑÐ³Ð¸ÑÐµÑÐºÐ¸Ð¹ Ð·Ð°Ð²Ð¾Ð´ Ð¿Ð¼Ñ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955481"/>
            <a:ext cx="2534142" cy="1584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ÐÐ°ÑÑÐ¸Ð½ÐºÐ¸ Ð¿Ð¾ Ð·Ð°Ð¿ÑÐ¾ÑÑ Ð»Ð¾Ð³Ð¾ÑÐ¸Ð¿ Ð¼Ð¾Ð»Ð´Ð°Ð²ÑÐºÐ¸Ð¹ Ð¼ÐµÑÐ°Ð»Ð»ÑÑÐ³Ð¸ÑÐµÑÐºÐ¸Ð¹ Ð·Ð°Ð²Ð¾Ð´ Ð¿Ð¼Ñ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18" y="4941168"/>
            <a:ext cx="2671868" cy="1599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9051959" y="4243989"/>
            <a:ext cx="127322" cy="186558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2502962" y="2537635"/>
            <a:ext cx="1980884" cy="581175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18023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83852" y="668106"/>
            <a:ext cx="9336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</a:rPr>
              <a:t>Подготовка кадров для энергетической </a:t>
            </a:r>
            <a:r>
              <a:rPr lang="ru-RU" sz="2000" b="1" u="sng" dirty="0" smtClean="0">
                <a:solidFill>
                  <a:srgbClr val="002060"/>
                </a:solidFill>
              </a:rPr>
              <a:t>отрасли </a:t>
            </a:r>
            <a:endParaRPr lang="ru-RU" sz="2000" b="1" u="sng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393" y="1215508"/>
            <a:ext cx="68735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i="1" dirty="0">
                <a:solidFill>
                  <a:srgbClr val="C00000"/>
                </a:solidFill>
              </a:rPr>
              <a:t>Практико-ориентированное (дуальное) </a:t>
            </a:r>
            <a:r>
              <a:rPr lang="ru-RU" sz="2100" b="1" i="1" dirty="0" smtClean="0">
                <a:solidFill>
                  <a:srgbClr val="C00000"/>
                </a:solidFill>
              </a:rPr>
              <a:t>обучение</a:t>
            </a:r>
            <a:endParaRPr lang="ru-RU" sz="21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3389" y="2101646"/>
            <a:ext cx="3021672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ГОУ </a:t>
            </a:r>
            <a:r>
              <a:rPr lang="ru-RU" sz="1600" b="1" dirty="0" smtClean="0"/>
              <a:t>«</a:t>
            </a:r>
            <a:r>
              <a:rPr lang="ru-RU" sz="1600" b="1" dirty="0"/>
              <a:t>Днестровский техникум энергетики и компьютерных технологий»</a:t>
            </a:r>
          </a:p>
        </p:txBody>
      </p:sp>
      <p:pic>
        <p:nvPicPr>
          <p:cNvPr id="819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93" y="3369177"/>
            <a:ext cx="2655804" cy="1991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Двойная стрелка влево/вправо 7"/>
          <p:cNvSpPr/>
          <p:nvPr/>
        </p:nvSpPr>
        <p:spPr>
          <a:xfrm>
            <a:off x="3511707" y="2235210"/>
            <a:ext cx="763448" cy="34478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026" name="Picture 2" descr="ÐÐÐ &quot;ÐÐ¾Ð»Ð´Ð°Ð²ÑÐºÐ°Ñ ÐÐ Ð­Ð¡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3" y="2052547"/>
            <a:ext cx="2936081" cy="7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oldgres.com/wp-content/uploads/2018/05/2-1-e1528785420122-220x2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474" y="4365104"/>
            <a:ext cx="2520280" cy="1990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34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972617" y="548065"/>
            <a:ext cx="9336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</a:rPr>
              <a:t>Подготовка кадров для машиностроительной </a:t>
            </a:r>
            <a:r>
              <a:rPr lang="ru-RU" sz="2000" b="1" u="sng" dirty="0" smtClean="0">
                <a:solidFill>
                  <a:srgbClr val="002060"/>
                </a:solidFill>
              </a:rPr>
              <a:t>отрасли </a:t>
            </a:r>
            <a:endParaRPr lang="ru-RU" sz="2000" b="1" u="sng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789" y="1056608"/>
            <a:ext cx="69580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i="1" dirty="0">
                <a:solidFill>
                  <a:srgbClr val="C00000"/>
                </a:solidFill>
              </a:rPr>
              <a:t>Практико-ориентированное (дуальное) </a:t>
            </a:r>
            <a:r>
              <a:rPr lang="ru-RU" sz="2100" b="1" i="1" dirty="0" smtClean="0">
                <a:solidFill>
                  <a:srgbClr val="C00000"/>
                </a:solidFill>
              </a:rPr>
              <a:t>обучение</a:t>
            </a:r>
            <a:endParaRPr lang="ru-RU" sz="21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9369" y="1622449"/>
            <a:ext cx="1256110" cy="1217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6452" y="2901358"/>
            <a:ext cx="2481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ГОУ СПО «Промышленно-строительный техникум»</a:t>
            </a:r>
          </a:p>
        </p:txBody>
      </p:sp>
      <p:pic>
        <p:nvPicPr>
          <p:cNvPr id="7178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44" y="3896760"/>
            <a:ext cx="2245216" cy="1494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67" y="5157192"/>
            <a:ext cx="2376264" cy="1588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533" y="3907124"/>
            <a:ext cx="2201131" cy="1483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Двойная стрелка влево/вправо 18"/>
          <p:cNvSpPr/>
          <p:nvPr/>
        </p:nvSpPr>
        <p:spPr>
          <a:xfrm>
            <a:off x="3568110" y="2215809"/>
            <a:ext cx="1561423" cy="581175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484784"/>
            <a:ext cx="25241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519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038964" y="37845"/>
            <a:ext cx="9336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</a:rPr>
              <a:t>Подготовка кадров для агропромышленного </a:t>
            </a:r>
            <a:r>
              <a:rPr lang="ru-RU" sz="2000" b="1" u="sng" dirty="0" smtClean="0">
                <a:solidFill>
                  <a:srgbClr val="002060"/>
                </a:solidFill>
              </a:rPr>
              <a:t>комплекса</a:t>
            </a:r>
            <a:endParaRPr lang="ru-RU" sz="2000" b="1" u="sng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382" y="381381"/>
            <a:ext cx="69984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i="1" dirty="0">
                <a:solidFill>
                  <a:srgbClr val="C00000"/>
                </a:solidFill>
              </a:rPr>
              <a:t>Практико-ориентированное (дуальное) </a:t>
            </a:r>
            <a:r>
              <a:rPr lang="ru-RU" sz="2100" b="1" i="1" dirty="0" smtClean="0">
                <a:solidFill>
                  <a:srgbClr val="C00000"/>
                </a:solidFill>
              </a:rPr>
              <a:t>обучение</a:t>
            </a:r>
            <a:endParaRPr lang="ru-RU" sz="2100" b="1" dirty="0">
              <a:solidFill>
                <a:srgbClr val="C00000"/>
              </a:solidFill>
            </a:endParaRPr>
          </a:p>
        </p:txBody>
      </p:sp>
      <p:pic>
        <p:nvPicPr>
          <p:cNvPr id="3" name="Picture 4" descr="ÐÐ°ÑÑÐ¸Ð½ÐºÐ¸ Ð¿Ð¾ Ð·Ð°Ð¿ÑÐ¾ÑÑ ÑÐµÐ»ÑÑÐºÐ¾Ðµ ÑÐ¾Ð·ÑÐ¹ÑÑÐ²Ð¾ ÐºÐ°ÑÑÐ¸Ð½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5" y="4797152"/>
            <a:ext cx="2146661" cy="1684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2550761"/>
            <a:ext cx="632976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КФК «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Шаларь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КФК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Боросан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ООО «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Сальнок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г. Дубоссары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КФК «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Чечельницкий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ООО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«Авангард» Григ. р-н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ООО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Агрикол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ÐÐ°ÑÑÐ¸Ð½ÐºÐ¸ Ð¿Ð¾ Ð·Ð°Ð¿ÑÐ¾ÑÑ ÐºÐ°ÑÑÐ¸Ð½ÐºÐ¸ ÑÐµÐ»ÑÑÐºÐ¾Ðµ ÑÐ¾Ð·ÑÐ¹ÑÑÐ²Ð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4" y="1950813"/>
            <a:ext cx="2173310" cy="1334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26710" y="1008333"/>
            <a:ext cx="5192119" cy="1200329"/>
          </a:xfrm>
          <a:prstGeom prst="rect">
            <a:avLst/>
          </a:prstGeom>
          <a:ln/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ГОУ СПО «Тираспольский аграрно-технический колледж им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М.В.Фрунзе</a:t>
            </a:r>
            <a:r>
              <a:rPr lang="ru-RU" sz="2400" b="1" dirty="0"/>
              <a:t>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34" y="3400874"/>
            <a:ext cx="212768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2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661" y="834524"/>
            <a:ext cx="7056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i="1" dirty="0">
                <a:solidFill>
                  <a:srgbClr val="C00000"/>
                </a:solidFill>
              </a:rPr>
              <a:t>Практико-ориентированное (дуальное) </a:t>
            </a:r>
            <a:r>
              <a:rPr lang="ru-RU" sz="2100" b="1" i="1" dirty="0" smtClean="0">
                <a:solidFill>
                  <a:srgbClr val="C00000"/>
                </a:solidFill>
              </a:rPr>
              <a:t>обучение</a:t>
            </a:r>
            <a:endParaRPr lang="ru-RU" sz="2100" b="1" dirty="0">
              <a:solidFill>
                <a:srgbClr val="C00000"/>
              </a:solidFill>
            </a:endParaRPr>
          </a:p>
        </p:txBody>
      </p:sp>
      <p:pic>
        <p:nvPicPr>
          <p:cNvPr id="9" name="Picture 4" descr="ÐÐ°ÑÑÐ¸Ð½ÐºÐ¸ Ð¿Ð¾ Ð·Ð°Ð¿ÑÐ¾ÑÑ ÑÐµÐ»ÑÑÐºÐ¾Ðµ ÑÐ¾Ð·ÑÐ¹ÑÑÐ²Ð¾ ÐºÐ°ÑÑÐ¸Ð½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3" y="4464818"/>
            <a:ext cx="2265356" cy="156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Ð°ÑÑÐ¸Ð½ÐºÐ¸ Ð¿Ð¾ Ð·Ð°Ð¿ÑÐ¾ÑÑ ÐºÐ°ÑÑÐ¸Ð½ÐºÐ¸ ÑÐµÐ»ÑÑÐºÐ¾Ðµ ÑÐ¾Ð·ÑÐ¹ÑÑÐ²Ð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56" y="1442649"/>
            <a:ext cx="2173310" cy="1411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98019" y="2777135"/>
            <a:ext cx="4701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ООО «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АгроКомпакт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ООО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Лендер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Агроприм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ООО «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Сванис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МУП «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Дубоссарское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ПУЖКХ» ООО «Мандрагора»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ООО «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Агросоюз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КФК «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Мелека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038963" y="381812"/>
            <a:ext cx="9336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</a:rPr>
              <a:t>Подготовка кадров для агропромышленного </a:t>
            </a:r>
            <a:r>
              <a:rPr lang="ru-RU" sz="2000" b="1" u="sng" dirty="0" smtClean="0">
                <a:solidFill>
                  <a:srgbClr val="002060"/>
                </a:solidFill>
              </a:rPr>
              <a:t>комплекса</a:t>
            </a:r>
            <a:endParaRPr lang="ru-RU" sz="2000" b="1" u="sng" dirty="0">
              <a:solidFill>
                <a:srgbClr val="002060"/>
              </a:solidFill>
            </a:endParaRPr>
          </a:p>
        </p:txBody>
      </p:sp>
      <p:pic>
        <p:nvPicPr>
          <p:cNvPr id="17" name="Picture 2" descr="ÐÐ°ÑÑÐ¸Ð½ÐºÐ¸ Ð¿Ð¾ Ð·Ð°Ð¿ÑÐ¾ÑÑ ÑÐµÐ»ÑÑÐºÐ¾Ðµ ÑÐ¾Ð·ÑÐ¹ÑÑÐ²Ð¾ ÐºÐ°ÑÑÐ¸Ð½Ðº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78" y="3023277"/>
            <a:ext cx="2128663" cy="1458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02669" y="1610924"/>
            <a:ext cx="4785570" cy="892552"/>
          </a:xfrm>
          <a:prstGeom prst="rect">
            <a:avLst/>
          </a:prstGeom>
          <a:ln/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/>
              <a:t>ГОУ СПО «Дубоссарский индустриальный техникум»</a:t>
            </a:r>
          </a:p>
        </p:txBody>
      </p:sp>
    </p:spTree>
    <p:extLst>
      <p:ext uri="{BB962C8B-B14F-4D97-AF65-F5344CB8AC3E}">
        <p14:creationId xmlns:p14="http://schemas.microsoft.com/office/powerpoint/2010/main" val="35871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718" y="493786"/>
            <a:ext cx="69095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i="1" dirty="0">
                <a:solidFill>
                  <a:srgbClr val="C00000"/>
                </a:solidFill>
              </a:rPr>
              <a:t>Практико-ориентированное (дуальное) </a:t>
            </a:r>
            <a:r>
              <a:rPr lang="ru-RU" sz="2100" b="1" i="1" dirty="0" smtClean="0">
                <a:solidFill>
                  <a:srgbClr val="C00000"/>
                </a:solidFill>
              </a:rPr>
              <a:t>обучение</a:t>
            </a:r>
            <a:endParaRPr lang="ru-RU" sz="21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0717" y="4742147"/>
            <a:ext cx="31494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Колхоз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«Путь Ленина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ООО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«Калина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ПСК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Подойма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КФХ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Северин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КФХ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Сердунь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КФХ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«Павленко»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35475" y="1642497"/>
            <a:ext cx="35719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ф/х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Садома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ООО «</a:t>
            </a:r>
            <a:r>
              <a:rPr lang="ru-RU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Рист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endParaRPr lang="ru-RU" sz="16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ООО «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Техномонолит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ООО «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ВитДен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ООО «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Славград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ООО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Фиальт-агро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ООО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АгроРалком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ООО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Агромикс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Плюс» 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ООО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Плеживагроэлит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7452" y="2982911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030517" y="76685"/>
            <a:ext cx="9336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</a:rPr>
              <a:t>Подготовка кадров для агропромышленного </a:t>
            </a:r>
            <a:r>
              <a:rPr lang="ru-RU" sz="2000" b="1" u="sng" dirty="0" smtClean="0">
                <a:solidFill>
                  <a:srgbClr val="002060"/>
                </a:solidFill>
              </a:rPr>
              <a:t>комплекса</a:t>
            </a:r>
            <a:endParaRPr lang="ru-RU" sz="2000" b="1" u="sng" dirty="0">
              <a:solidFill>
                <a:srgbClr val="002060"/>
              </a:solidFill>
            </a:endParaRPr>
          </a:p>
        </p:txBody>
      </p:sp>
      <p:pic>
        <p:nvPicPr>
          <p:cNvPr id="13" name="Picture 4" descr="ÐÐ°ÑÑÐ¸Ð½ÐºÐ¸ Ð¿Ð¾ Ð·Ð°Ð¿ÑÐ¾ÑÑ ÑÐµÐ»ÑÑÐºÐ¾Ðµ ÑÐ¾Ð·ÑÐ¹ÑÑÐ²Ð¾ ÐºÐ°ÑÑÐ¸Ð½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3" y="4464818"/>
            <a:ext cx="2265356" cy="156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ÐÐ°ÑÑÐ¸Ð½ÐºÐ¸ Ð¿Ð¾ Ð·Ð°Ð¿ÑÐ¾ÑÑ ÐºÐ°ÑÑÐ¸Ð½ÐºÐ¸ ÑÐµÐ»ÑÑÐºÐ¾Ðµ ÑÐ¾Ð·ÑÐ¹ÑÑÐ²Ð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56" y="1442649"/>
            <a:ext cx="2173310" cy="1411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ÐÐ°ÑÑÐ¸Ð½ÐºÐ¸ Ð¿Ð¾ Ð·Ð°Ð¿ÑÐ¾ÑÑ ÑÐµÐ»ÑÑÐºÐ¾Ðµ ÑÐ¾Ð·ÑÐ¹ÑÑÐ²Ð¾ ÐºÐ°ÑÑÐ¸Ð½Ðº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78" y="3023277"/>
            <a:ext cx="2128663" cy="1458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387157" y="4025747"/>
            <a:ext cx="5312295" cy="707886"/>
          </a:xfrm>
          <a:prstGeom prst="rect">
            <a:avLst/>
          </a:prstGeom>
          <a:ln/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ГОУ СПО «Каменский политехнический техникум им. С.И. </a:t>
            </a:r>
            <a:r>
              <a:rPr lang="ru-RU" sz="2000" b="1" dirty="0" err="1"/>
              <a:t>Солтыса</a:t>
            </a:r>
            <a:r>
              <a:rPr lang="ru-RU" sz="2000" b="1" dirty="0"/>
              <a:t>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57451" y="885121"/>
            <a:ext cx="5068672" cy="707886"/>
          </a:xfrm>
          <a:prstGeom prst="rect">
            <a:avLst/>
          </a:prstGeom>
          <a:ln/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ГОУ СПО «Рыбницкий политехнический техникум»</a:t>
            </a:r>
          </a:p>
        </p:txBody>
      </p:sp>
    </p:spTree>
    <p:extLst>
      <p:ext uri="{BB962C8B-B14F-4D97-AF65-F5344CB8AC3E}">
        <p14:creationId xmlns:p14="http://schemas.microsoft.com/office/powerpoint/2010/main" val="223584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6696744" cy="5256584"/>
          </a:xfrm>
        </p:spPr>
        <p:txBody>
          <a:bodyPr>
            <a:noAutofit/>
          </a:bodyPr>
          <a:lstStyle/>
          <a:p>
            <a:pPr marL="80963" indent="455613" algn="just">
              <a:lnSpc>
                <a:spcPct val="90000"/>
              </a:lnSpc>
              <a:spcBef>
                <a:spcPts val="120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Особую актуальность при организации </a:t>
            </a:r>
            <a:r>
              <a:rPr lang="ru-RU" sz="2400" dirty="0" smtClean="0">
                <a:solidFill>
                  <a:srgbClr val="002060"/>
                </a:solidFill>
              </a:rPr>
              <a:t>образовательного процесса </a:t>
            </a:r>
            <a:r>
              <a:rPr lang="ru-RU" sz="2400" dirty="0">
                <a:solidFill>
                  <a:srgbClr val="002060"/>
                </a:solidFill>
              </a:rPr>
              <a:t>приобретает задача закрепления за </a:t>
            </a:r>
            <a:r>
              <a:rPr lang="ru-RU" sz="2400" dirty="0" smtClean="0">
                <a:solidFill>
                  <a:srgbClr val="002060"/>
                </a:solidFill>
              </a:rPr>
              <a:t>обучающимся квалифицированного </a:t>
            </a:r>
            <a:r>
              <a:rPr lang="ru-RU" sz="2400" dirty="0">
                <a:solidFill>
                  <a:srgbClr val="002060"/>
                </a:solidFill>
              </a:rPr>
              <a:t>наставника от предприятия в процессе прохождения практики.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80963" indent="455613" algn="just">
              <a:lnSpc>
                <a:spcPct val="90000"/>
              </a:lnSpc>
              <a:spcBef>
                <a:spcPts val="1200"/>
              </a:spcBef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80963" indent="455613" algn="just">
              <a:lnSpc>
                <a:spcPct val="90000"/>
              </a:lnSpc>
              <a:spcBef>
                <a:spcPts val="120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Роль </a:t>
            </a:r>
            <a:r>
              <a:rPr lang="ru-RU" sz="2400" dirty="0">
                <a:solidFill>
                  <a:srgbClr val="002060"/>
                </a:solidFill>
              </a:rPr>
              <a:t>наставника заключается </a:t>
            </a:r>
            <a:r>
              <a:rPr lang="ru-RU" sz="2400" dirty="0" smtClean="0">
                <a:solidFill>
                  <a:srgbClr val="002060"/>
                </a:solidFill>
              </a:rPr>
              <a:t>во </a:t>
            </a:r>
            <a:r>
              <a:rPr lang="ru-RU" sz="2400" dirty="0">
                <a:solidFill>
                  <a:srgbClr val="002060"/>
                </a:solidFill>
              </a:rPr>
              <a:t>введении </a:t>
            </a:r>
            <a:r>
              <a:rPr lang="ru-RU" sz="2400" dirty="0" smtClean="0">
                <a:solidFill>
                  <a:srgbClr val="002060"/>
                </a:solidFill>
              </a:rPr>
              <a:t>обучающегося </a:t>
            </a:r>
            <a:r>
              <a:rPr lang="ru-RU" sz="2400" dirty="0">
                <a:solidFill>
                  <a:srgbClr val="002060"/>
                </a:solidFill>
              </a:rPr>
              <a:t>в профессию, </a:t>
            </a:r>
            <a:r>
              <a:rPr lang="ru-RU" sz="2400" dirty="0" smtClean="0">
                <a:solidFill>
                  <a:srgbClr val="002060"/>
                </a:solidFill>
              </a:rPr>
              <a:t>оказании </a:t>
            </a:r>
            <a:r>
              <a:rPr lang="ru-RU" sz="2400" dirty="0">
                <a:solidFill>
                  <a:srgbClr val="002060"/>
                </a:solidFill>
              </a:rPr>
              <a:t>поддержки, </a:t>
            </a:r>
            <a:r>
              <a:rPr lang="ru-RU" sz="2400" dirty="0" smtClean="0">
                <a:solidFill>
                  <a:srgbClr val="002060"/>
                </a:solidFill>
              </a:rPr>
              <a:t>оценке достижений </a:t>
            </a:r>
            <a:r>
              <a:rPr lang="ru-RU" sz="2400" dirty="0">
                <a:solidFill>
                  <a:srgbClr val="002060"/>
                </a:solidFill>
              </a:rPr>
              <a:t>и </a:t>
            </a:r>
            <a:r>
              <a:rPr lang="ru-RU" sz="2400" dirty="0" smtClean="0">
                <a:solidFill>
                  <a:srgbClr val="002060"/>
                </a:solidFill>
              </a:rPr>
              <a:t>обеспечении профессионального </a:t>
            </a:r>
            <a:r>
              <a:rPr lang="ru-RU" sz="2400" dirty="0" err="1" smtClean="0">
                <a:solidFill>
                  <a:srgbClr val="002060"/>
                </a:solidFill>
              </a:rPr>
              <a:t>станов-ления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как </a:t>
            </a:r>
            <a:r>
              <a:rPr lang="ru-RU" sz="2400" dirty="0" smtClean="0">
                <a:solidFill>
                  <a:srgbClr val="002060"/>
                </a:solidFill>
              </a:rPr>
              <a:t>конкурентоспособного </a:t>
            </a:r>
            <a:r>
              <a:rPr lang="ru-RU" sz="2400" dirty="0">
                <a:solidFill>
                  <a:srgbClr val="002060"/>
                </a:solidFill>
              </a:rPr>
              <a:t>работника.</a:t>
            </a:r>
          </a:p>
          <a:p>
            <a:pPr marL="82296" indent="0" algn="just">
              <a:lnSpc>
                <a:spcPct val="900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56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6624736" cy="4800600"/>
          </a:xfrm>
        </p:spPr>
        <p:txBody>
          <a:bodyPr>
            <a:normAutofit fontScale="85000" lnSpcReduction="10000"/>
          </a:bodyPr>
          <a:lstStyle/>
          <a:p>
            <a:pPr marL="82296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Цель реализации практико-ориентированного (дуального) обучения: </a:t>
            </a:r>
          </a:p>
          <a:p>
            <a:pPr marL="442913" indent="0">
              <a:buNone/>
            </a:pPr>
            <a:endParaRPr lang="en-US" i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442913" indent="0" algn="ctr">
              <a:lnSpc>
                <a:spcPct val="120000"/>
              </a:lnSpc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совершенствование модели подготовки рабочих кадров с учетом реальных потребностей экономики в квалифицированных кадрах для повышения инвестиционной привлекательности Приднестровской Молдавской Республики.</a:t>
            </a:r>
            <a:endParaRPr lang="ru-RU" sz="28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1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¿Ð¾ÐºÐ°Ð¶Ð¸ Ð¼Ð½Ðµ Ð¸ Ñ Ð·Ð°Ð¿Ð¾Ð¼Ð½Ñ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9" r="57763" b="-1146"/>
          <a:stretch/>
        </p:blipFill>
        <p:spPr bwMode="auto">
          <a:xfrm>
            <a:off x="1104192" y="620688"/>
            <a:ext cx="33958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ÐÐ°ÑÑÐ¸Ð½ÐºÐ¸ Ð¿Ð¾ Ð·Ð°Ð¿ÑÐ¾ÑÑ Ð¿Ð¾ÐºÐ°Ð¶Ð¸ Ð¼Ð½Ðµ Ð¸ Ñ Ð·Ð°Ð¿Ð¾Ð¼Ð½Ñ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4" t="26501" r="4024" b="7282"/>
          <a:stretch/>
        </p:blipFill>
        <p:spPr bwMode="auto">
          <a:xfrm>
            <a:off x="4727440" y="1340768"/>
            <a:ext cx="4104456" cy="3960440"/>
          </a:xfrm>
          <a:prstGeom prst="rect">
            <a:avLst/>
          </a:prstGeom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331640" y="4869160"/>
            <a:ext cx="3096344" cy="86409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Конфуций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48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ÐÐ°ÑÑÐ¸Ð½ÐºÐ¸ Ð¿Ð¾ Ð·Ð°Ð¿ÑÐ¾ÑÑ ÐºÐ°ÑÑÐ¸Ð½ÐºÐ¸ ÑÐ°Ð±Ð¾ÑÐ¾Ð´Ð°ÑÐµÐ»Ñ ÑÐµÐ»Ð¾Ð²ÐµÑÐ¸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603" y="1823107"/>
            <a:ext cx="1517930" cy="149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925531" y="2186062"/>
            <a:ext cx="4608512" cy="4551311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Обновление образовательных программ.</a:t>
            </a:r>
          </a:p>
          <a:p>
            <a:pPr algn="ctr"/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Прогноз потребности в кадрах.</a:t>
            </a:r>
          </a:p>
          <a:p>
            <a:pPr algn="ctr"/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Оценка профессиональных квалификаций.</a:t>
            </a:r>
          </a:p>
          <a:p>
            <a:pPr algn="ctr"/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Организация практики.</a:t>
            </a:r>
          </a:p>
          <a:p>
            <a:pPr algn="ctr"/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Профориентация.</a:t>
            </a:r>
          </a:p>
          <a:p>
            <a:pPr algn="ctr"/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813" y="1017811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Правительство ПМР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6465" y="99609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Предприятия-работодатели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75418" y="589428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СПАП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315" y="3231629"/>
            <a:ext cx="1646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ТПП ПМР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9840" y="3354122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Организации профессионального образования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8919780">
            <a:off x="1648603" y="5265672"/>
            <a:ext cx="576064" cy="576064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3636111">
            <a:off x="2409748" y="1777421"/>
            <a:ext cx="576064" cy="576064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9601621">
            <a:off x="6508938" y="3960402"/>
            <a:ext cx="593777" cy="576064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65241">
            <a:off x="1610767" y="3304620"/>
            <a:ext cx="436429" cy="526269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7624766">
            <a:off x="5655973" y="1843244"/>
            <a:ext cx="576064" cy="576064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38277" y="511508"/>
            <a:ext cx="874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Практико-ориентированная (дуальная ) система обучения: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ÐÐ°ÑÑÐ¸Ð½ÐºÐ¸ Ð¿Ð¾ Ð·Ð°Ð¿ÑÐ¾ÑÑ ÐºÐ°ÑÑÐ¸Ð½ÐºÐ¸ ÑÐ°Ð±Ð¾ÑÐ¾Ð´Ð°ÑÐµÐ»Ñ ÑÐµÐ»Ð¾Ð²ÐµÑÐ¸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60" y="1874336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ÐºÐ°ÑÑÐ¸Ð½ÐºÐ¸ ÑÐ°Ð±Ð¾ÑÐ¾Ð´Ð°ÑÐµÐ»Ñ ÑÐµÐ»Ð¾Ð²ÐµÑÐ¸Ðº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9" y="4064038"/>
            <a:ext cx="1808870" cy="1374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Ð°ÑÑÐ¸Ð½ÐºÐ¸ Ð¿Ð¾ Ð·Ð°Ð¿ÑÐ¾ÑÑ ÐºÐ°ÑÑÐ¸Ð½ÐºÐ¸ ÑÐ°Ð±Ð¾ÑÐ¾Ð´Ð°ÑÐµÐ»Ñ ÑÐµÐ»Ð¾Ð²ÐµÑÐºÐ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762" y="5273830"/>
            <a:ext cx="2238492" cy="124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51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412776"/>
            <a:ext cx="7200800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100" i="1" dirty="0" smtClean="0">
                <a:solidFill>
                  <a:srgbClr val="002060"/>
                </a:solidFill>
              </a:rPr>
              <a:t>Закон Приднестровской Молдавской Республики </a:t>
            </a:r>
            <a:r>
              <a:rPr lang="ru-RU" sz="2100" i="1" dirty="0">
                <a:solidFill>
                  <a:srgbClr val="002060"/>
                </a:solidFill>
              </a:rPr>
              <a:t>от 27 июня 2003 года № 294-З-III </a:t>
            </a:r>
            <a:r>
              <a:rPr lang="ru-RU" sz="2100" i="1" dirty="0" smtClean="0">
                <a:solidFill>
                  <a:srgbClr val="002060"/>
                </a:solidFill>
              </a:rPr>
              <a:t>«Об образовании» в действующей редакции.</a:t>
            </a:r>
          </a:p>
          <a:p>
            <a:endParaRPr lang="ru-RU" sz="1000" i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100" i="1" dirty="0">
                <a:solidFill>
                  <a:srgbClr val="002060"/>
                </a:solidFill>
              </a:rPr>
              <a:t>Приказ Министерства просвещения </a:t>
            </a:r>
            <a:r>
              <a:rPr lang="ru-RU" sz="2100" i="1" dirty="0" smtClean="0">
                <a:solidFill>
                  <a:srgbClr val="002060"/>
                </a:solidFill>
              </a:rPr>
              <a:t>Приднестровской Молдавской Республики </a:t>
            </a:r>
            <a:r>
              <a:rPr lang="ru-RU" sz="2100" i="1" dirty="0">
                <a:solidFill>
                  <a:srgbClr val="002060"/>
                </a:solidFill>
              </a:rPr>
              <a:t>от 5 июня 2017 года № </a:t>
            </a:r>
            <a:r>
              <a:rPr lang="ru-RU" sz="2100" i="1" dirty="0" smtClean="0">
                <a:solidFill>
                  <a:srgbClr val="002060"/>
                </a:solidFill>
              </a:rPr>
              <a:t>691 «Об утверждении Положения </a:t>
            </a:r>
            <a:r>
              <a:rPr lang="ru-RU" sz="2100" i="1" dirty="0">
                <a:solidFill>
                  <a:srgbClr val="002060"/>
                </a:solidFill>
              </a:rPr>
              <a:t>о порядке реализации образовательных программ с использованием сетевых форм в организациях профессионального образования Приднестровской Молдавской </a:t>
            </a:r>
            <a:r>
              <a:rPr lang="ru-RU" sz="2100" i="1" dirty="0" smtClean="0">
                <a:solidFill>
                  <a:srgbClr val="002060"/>
                </a:solidFill>
              </a:rPr>
              <a:t>Республики».</a:t>
            </a:r>
          </a:p>
          <a:p>
            <a:endParaRPr lang="ru-RU" sz="1000" i="1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100" i="1" dirty="0">
                <a:solidFill>
                  <a:srgbClr val="002060"/>
                </a:solidFill>
              </a:rPr>
              <a:t>Постановление Правительства ПМР от 11 декабря 2018 года № </a:t>
            </a:r>
            <a:r>
              <a:rPr lang="ru-RU" sz="2100" i="1" dirty="0" smtClean="0">
                <a:solidFill>
                  <a:srgbClr val="002060"/>
                </a:solidFill>
              </a:rPr>
              <a:t>338 «Об утверждении Положения </a:t>
            </a:r>
            <a:r>
              <a:rPr lang="ru-RU" sz="2100" i="1" dirty="0">
                <a:solidFill>
                  <a:srgbClr val="002060"/>
                </a:solidFill>
              </a:rPr>
              <a:t>о базовых предприятиях государственных организаций профессионального образования Приднестровской Молдавской </a:t>
            </a:r>
            <a:r>
              <a:rPr lang="ru-RU" sz="2100" i="1" dirty="0" smtClean="0">
                <a:solidFill>
                  <a:srgbClr val="002060"/>
                </a:solidFill>
              </a:rPr>
              <a:t>Республики».</a:t>
            </a:r>
            <a:endParaRPr lang="ru-RU" sz="2100" i="1" dirty="0">
              <a:solidFill>
                <a:srgbClr val="002060"/>
              </a:solidFill>
            </a:endParaRPr>
          </a:p>
          <a:p>
            <a:endParaRPr lang="ru-RU" sz="21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76672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ru-RU" sz="2200" b="1" u="sng" dirty="0" smtClean="0">
                <a:solidFill>
                  <a:srgbClr val="FF0000"/>
                </a:solidFill>
              </a:rPr>
              <a:t>Нормативно-правовая база практико-ориентированного (дуального) обучения: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535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060848"/>
            <a:ext cx="769974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100" i="1" dirty="0">
                <a:solidFill>
                  <a:srgbClr val="002060"/>
                </a:solidFill>
              </a:rPr>
              <a:t>Постановление Правительства </a:t>
            </a:r>
            <a:r>
              <a:rPr lang="ru-RU" sz="2100" i="1" dirty="0" smtClean="0">
                <a:solidFill>
                  <a:srgbClr val="002060"/>
                </a:solidFill>
              </a:rPr>
              <a:t>Приднестровской Молдавской Республики </a:t>
            </a:r>
            <a:r>
              <a:rPr lang="ru-RU" sz="2100" i="1" dirty="0">
                <a:solidFill>
                  <a:srgbClr val="002060"/>
                </a:solidFill>
              </a:rPr>
              <a:t>от 19 января 2018 года № 15 «Об утверждении Положения о практико-ориентированной (дуальной) системе подготовки кадров» в действующей редакции</a:t>
            </a:r>
            <a:r>
              <a:rPr lang="ru-RU" sz="2100" i="1" dirty="0" smtClean="0">
                <a:solidFill>
                  <a:srgbClr val="002060"/>
                </a:solidFill>
              </a:rPr>
              <a:t>. </a:t>
            </a:r>
          </a:p>
          <a:p>
            <a:endParaRPr lang="ru-RU" sz="1000" i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100" i="1" dirty="0">
                <a:solidFill>
                  <a:srgbClr val="002060"/>
                </a:solidFill>
              </a:rPr>
              <a:t>Постановление Правительства Приднестровской Молдавской Республики от 18 марта 2019 года  № 87 «Об утверждении Положения о Координационном совете по организации и развитию практико-ориентированного (дуального) обучения в Приднестровской Молдавской Республике</a:t>
            </a:r>
            <a:r>
              <a:rPr lang="ru-RU" sz="2100" i="1" dirty="0" smtClean="0">
                <a:solidFill>
                  <a:srgbClr val="002060"/>
                </a:solidFill>
              </a:rPr>
              <a:t>».</a:t>
            </a:r>
            <a:endParaRPr lang="ru-RU" sz="2100" i="1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ru-RU" sz="2100" i="1" dirty="0">
              <a:solidFill>
                <a:srgbClr val="002060"/>
              </a:solidFill>
            </a:endParaRPr>
          </a:p>
          <a:p>
            <a:endParaRPr lang="ru-RU" sz="2100" dirty="0"/>
          </a:p>
        </p:txBody>
      </p:sp>
      <p:sp>
        <p:nvSpPr>
          <p:cNvPr id="3" name="TextBox 2"/>
          <p:cNvSpPr txBox="1"/>
          <p:nvPr/>
        </p:nvSpPr>
        <p:spPr>
          <a:xfrm>
            <a:off x="133191" y="980728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ru-RU" sz="2200" b="1" u="sng" dirty="0" smtClean="0">
                <a:solidFill>
                  <a:srgbClr val="FF0000"/>
                </a:solidFill>
              </a:rPr>
              <a:t>Нормативно-правовая база практико-ориентированного (дуального) обучения: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880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73803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ru-RU" sz="2200" b="1" u="sng" dirty="0" smtClean="0">
                <a:solidFill>
                  <a:srgbClr val="FF0000"/>
                </a:solidFill>
              </a:rPr>
              <a:t>Ожидаемые результаты от внедрения практико-ориентированного (дуального) обучения:</a:t>
            </a:r>
          </a:p>
          <a:p>
            <a:pPr marL="82296" indent="0" algn="ctr">
              <a:buNone/>
            </a:pPr>
            <a:endParaRPr lang="ru-RU" sz="2200" b="1" u="sng" dirty="0" smtClean="0">
              <a:solidFill>
                <a:srgbClr val="FF0000"/>
              </a:solidFill>
            </a:endParaRPr>
          </a:p>
          <a:p>
            <a:pPr marL="539496" indent="-457200">
              <a:buFont typeface="Wingdings" pitchFamily="2" charset="2"/>
              <a:buChar char="§"/>
            </a:pPr>
            <a:r>
              <a:rPr lang="ru-RU" sz="2200" i="1" dirty="0" smtClean="0">
                <a:solidFill>
                  <a:srgbClr val="002060"/>
                </a:solidFill>
              </a:rPr>
              <a:t>профессиональное образование, ориентированное на реальное производство;</a:t>
            </a:r>
          </a:p>
          <a:p>
            <a:pPr marL="539496" indent="-457200">
              <a:buFont typeface="Wingdings" pitchFamily="2" charset="2"/>
              <a:buChar char="§"/>
            </a:pPr>
            <a:r>
              <a:rPr lang="ru-RU" sz="2200" i="1" dirty="0" smtClean="0">
                <a:solidFill>
                  <a:srgbClr val="002060"/>
                </a:solidFill>
              </a:rPr>
              <a:t> развитие системы прогнозирования потребности в кадрах;</a:t>
            </a:r>
          </a:p>
          <a:p>
            <a:pPr marL="539496" indent="-457200">
              <a:buFont typeface="Wingdings" pitchFamily="2" charset="2"/>
              <a:buChar char="§"/>
            </a:pPr>
            <a:r>
              <a:rPr lang="ru-RU" sz="2200" i="1" dirty="0" smtClean="0">
                <a:solidFill>
                  <a:srgbClr val="002060"/>
                </a:solidFill>
              </a:rPr>
              <a:t> увеличение уровня финансирования образования со стороны предприятий; </a:t>
            </a:r>
          </a:p>
          <a:p>
            <a:pPr marL="539496" indent="-457200">
              <a:buFont typeface="Wingdings" pitchFamily="2" charset="2"/>
              <a:buChar char="§"/>
            </a:pPr>
            <a:r>
              <a:rPr lang="ru-RU" sz="2200" i="1" dirty="0">
                <a:solidFill>
                  <a:srgbClr val="002060"/>
                </a:solidFill>
              </a:rPr>
              <a:t>в</a:t>
            </a:r>
            <a:r>
              <a:rPr lang="ru-RU" sz="2200" i="1" dirty="0" smtClean="0">
                <a:solidFill>
                  <a:srgbClr val="002060"/>
                </a:solidFill>
              </a:rPr>
              <a:t>ариативность индивидуальных образовательных программ; </a:t>
            </a:r>
          </a:p>
          <a:p>
            <a:pPr marL="539496" indent="-457200">
              <a:buFont typeface="Wingdings" pitchFamily="2" charset="2"/>
              <a:buChar char="§"/>
            </a:pPr>
            <a:r>
              <a:rPr lang="ru-RU" sz="2200" i="1" dirty="0">
                <a:solidFill>
                  <a:srgbClr val="002060"/>
                </a:solidFill>
              </a:rPr>
              <a:t>р</a:t>
            </a:r>
            <a:r>
              <a:rPr lang="ru-RU" sz="2200" i="1" dirty="0" smtClean="0">
                <a:solidFill>
                  <a:srgbClr val="002060"/>
                </a:solidFill>
              </a:rPr>
              <a:t>азвитие системы независимой оценки качества подготовки выпускников; </a:t>
            </a:r>
          </a:p>
          <a:p>
            <a:pPr marL="539496" indent="-457200">
              <a:buFont typeface="Wingdings" pitchFamily="2" charset="2"/>
              <a:buChar char="§"/>
            </a:pPr>
            <a:r>
              <a:rPr lang="ru-RU" sz="2200" i="1" dirty="0">
                <a:solidFill>
                  <a:srgbClr val="002060"/>
                </a:solidFill>
              </a:rPr>
              <a:t>з</a:t>
            </a:r>
            <a:r>
              <a:rPr lang="ru-RU" sz="2200" i="1" dirty="0" smtClean="0">
                <a:solidFill>
                  <a:srgbClr val="002060"/>
                </a:solidFill>
              </a:rPr>
              <a:t>начительный рост квалификации рабочих кадров и повышение престижа рабочих профессий в результате развития новых       форм образования.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8899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548680"/>
            <a:ext cx="7200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Преимущества практико-ориентированного (дуального) обучения </a:t>
            </a:r>
            <a:r>
              <a:rPr lang="ru-RU" sz="2400" b="1" u="sng" dirty="0">
                <a:solidFill>
                  <a:srgbClr val="FF0000"/>
                </a:solidFill>
              </a:rPr>
              <a:t>для  </a:t>
            </a:r>
            <a:r>
              <a:rPr lang="ru-RU" sz="2400" b="1" u="sng" dirty="0" smtClean="0">
                <a:solidFill>
                  <a:srgbClr val="FF0000"/>
                </a:solidFill>
              </a:rPr>
              <a:t>государства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</a:p>
          <a:p>
            <a:pPr marL="82296" indent="0" algn="ctr">
              <a:buNone/>
            </a:pPr>
            <a:endParaRPr lang="ru-RU" sz="2400" b="1" dirty="0">
              <a:solidFill>
                <a:srgbClr val="FF0000"/>
              </a:solidFill>
            </a:endParaRPr>
          </a:p>
          <a:p>
            <a:pPr marL="82296" indent="0" algn="ctr">
              <a:buNone/>
            </a:pPr>
            <a:endParaRPr lang="ru-RU" sz="2400" b="1" u="sng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</a:rPr>
              <a:t>обеспечение баланса спроса и предложения на рынке труда;</a:t>
            </a:r>
          </a:p>
          <a:p>
            <a:endParaRPr lang="ru-RU" sz="1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</a:rPr>
              <a:t>повышение инвестиционной привлекательности Приднестровской Молдавской Республики;</a:t>
            </a:r>
          </a:p>
          <a:p>
            <a:endParaRPr lang="ru-RU" sz="1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</a:rPr>
              <a:t>эффективное управление системой профобразования и обеспечение ее качества.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764704"/>
            <a:ext cx="68407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ru-RU" sz="2400" b="1" dirty="0">
                <a:solidFill>
                  <a:srgbClr val="FF5050"/>
                </a:solidFill>
              </a:rPr>
              <a:t>Преимущества </a:t>
            </a:r>
            <a:r>
              <a:rPr lang="ru-RU" sz="2400" b="1" dirty="0" smtClean="0">
                <a:solidFill>
                  <a:srgbClr val="FF5050"/>
                </a:solidFill>
              </a:rPr>
              <a:t>практико-ориентированного </a:t>
            </a:r>
            <a:r>
              <a:rPr lang="ru-RU" sz="2400" b="1" dirty="0">
                <a:solidFill>
                  <a:srgbClr val="FF5050"/>
                </a:solidFill>
              </a:rPr>
              <a:t>(</a:t>
            </a:r>
            <a:r>
              <a:rPr lang="ru-RU" sz="2400" b="1" dirty="0" smtClean="0">
                <a:solidFill>
                  <a:srgbClr val="FF5050"/>
                </a:solidFill>
              </a:rPr>
              <a:t>дуального) обучения</a:t>
            </a:r>
            <a:endParaRPr lang="ru-RU" sz="2400" b="1" dirty="0">
              <a:solidFill>
                <a:srgbClr val="FF5050"/>
              </a:solidFill>
            </a:endParaRPr>
          </a:p>
          <a:p>
            <a:pPr marL="82296" indent="0" algn="ctr">
              <a:buNone/>
            </a:pPr>
            <a:r>
              <a:rPr lang="ru-RU" sz="2400" b="1" u="sng" dirty="0">
                <a:solidFill>
                  <a:srgbClr val="FF5050"/>
                </a:solidFill>
              </a:rPr>
              <a:t>для системы </a:t>
            </a:r>
            <a:r>
              <a:rPr lang="ru-RU" sz="2400" b="1" u="sng" dirty="0" smtClean="0">
                <a:solidFill>
                  <a:srgbClr val="FF5050"/>
                </a:solidFill>
              </a:rPr>
              <a:t>образования</a:t>
            </a:r>
            <a:r>
              <a:rPr lang="ru-RU" sz="2400" b="1" dirty="0" smtClean="0">
                <a:solidFill>
                  <a:srgbClr val="FF5050"/>
                </a:solidFill>
              </a:rPr>
              <a:t>:</a:t>
            </a:r>
            <a:endParaRPr lang="ru-RU" sz="2400" b="1" dirty="0">
              <a:solidFill>
                <a:srgbClr val="FF5050"/>
              </a:solidFill>
            </a:endParaRPr>
          </a:p>
          <a:p>
            <a:pPr marL="82296" indent="0" algn="ctr">
              <a:buNone/>
            </a:pPr>
            <a:endParaRPr lang="ru-RU" sz="2400" b="1" u="sng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</a:rPr>
              <a:t>повышение качества профессионального образования;</a:t>
            </a:r>
          </a:p>
          <a:p>
            <a:endParaRPr lang="ru-RU" sz="1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</a:rPr>
              <a:t>повышение конкурентоспособности организации профессионального образования, увеличение количества абитуриентов;</a:t>
            </a:r>
          </a:p>
          <a:p>
            <a:endParaRPr lang="ru-RU" sz="1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</a:rPr>
              <a:t>развитие материально-технической базы; </a:t>
            </a:r>
          </a:p>
          <a:p>
            <a:endParaRPr lang="ru-RU" sz="1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</a:rPr>
              <a:t> высокий процент трудоустроенных выпускников.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764704"/>
            <a:ext cx="71287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ru-RU" sz="2400" b="1" dirty="0" smtClean="0">
                <a:solidFill>
                  <a:srgbClr val="FF5050"/>
                </a:solidFill>
              </a:rPr>
              <a:t>Преимущества практико-ориентированного (дуального) обучения </a:t>
            </a:r>
            <a:r>
              <a:rPr lang="ru-RU" sz="2400" b="1" u="sng" dirty="0" smtClean="0">
                <a:solidFill>
                  <a:srgbClr val="FF5050"/>
                </a:solidFill>
              </a:rPr>
              <a:t>для бизнеса</a:t>
            </a:r>
            <a:r>
              <a:rPr lang="ru-RU" sz="2400" b="1" dirty="0" smtClean="0">
                <a:solidFill>
                  <a:srgbClr val="FF5050"/>
                </a:solidFill>
              </a:rPr>
              <a:t>:</a:t>
            </a:r>
          </a:p>
          <a:p>
            <a:pPr marL="82296" indent="0" algn="ctr">
              <a:buNone/>
            </a:pPr>
            <a:endParaRPr lang="ru-RU" sz="1000" b="1" dirty="0">
              <a:solidFill>
                <a:srgbClr val="FF505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</a:rPr>
              <a:t>подготовка кадров под конкретные технологические процессы предприятия; </a:t>
            </a:r>
          </a:p>
          <a:p>
            <a:endParaRPr lang="ru-RU" sz="6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</a:rPr>
              <a:t>повышение производительности труда; </a:t>
            </a:r>
          </a:p>
          <a:p>
            <a:endParaRPr lang="ru-RU" sz="6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</a:rPr>
              <a:t>сокращение сроков адаптации выпускников на предприятии; </a:t>
            </a:r>
          </a:p>
          <a:p>
            <a:endParaRPr lang="ru-RU" sz="6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</a:rPr>
              <a:t>достижение большей отдачи на вложенный </a:t>
            </a:r>
            <a:r>
              <a:rPr lang="ru-RU" sz="2200" dirty="0" smtClean="0">
                <a:solidFill>
                  <a:srgbClr val="002060"/>
                </a:solidFill>
              </a:rPr>
              <a:t>капитал; </a:t>
            </a:r>
            <a:endParaRPr lang="ru-RU" sz="2200" dirty="0">
              <a:solidFill>
                <a:srgbClr val="002060"/>
              </a:solidFill>
            </a:endParaRPr>
          </a:p>
          <a:p>
            <a:endParaRPr lang="ru-RU" sz="6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</a:rPr>
              <a:t>снижение затрат на дополнительное обучение; </a:t>
            </a:r>
          </a:p>
          <a:p>
            <a:endParaRPr lang="ru-RU" sz="6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</a:rPr>
              <a:t>участие в разработке образовательных программ профессионального образования;</a:t>
            </a:r>
          </a:p>
          <a:p>
            <a:endParaRPr lang="ru-RU" sz="6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</a:rPr>
              <a:t>повышение престижа </a:t>
            </a:r>
            <a:r>
              <a:rPr lang="ru-RU" sz="2200" dirty="0" smtClean="0">
                <a:solidFill>
                  <a:srgbClr val="002060"/>
                </a:solidFill>
              </a:rPr>
              <a:t>рабочих профессий</a:t>
            </a:r>
            <a:r>
              <a:rPr lang="ru-RU" sz="22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91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3456</TotalTime>
  <Words>854</Words>
  <Application>Microsoft Office PowerPoint</Application>
  <PresentationFormat>Экран (4:3)</PresentationFormat>
  <Paragraphs>148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Bookman Old Style</vt:lpstr>
      <vt:lpstr>Calibri</vt:lpstr>
      <vt:lpstr>Times New Roman</vt:lpstr>
      <vt:lpstr>Trebuchet MS</vt:lpstr>
      <vt:lpstr>Wingdings</vt:lpstr>
      <vt:lpstr>Wingdings 3</vt:lpstr>
      <vt:lpstr>Тема Office</vt:lpstr>
      <vt:lpstr>Аспект</vt:lpstr>
      <vt:lpstr>Реализация практико-ориентированного (дуального) обучения в Приднестровской Молдавской Республике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практико-ориентированной (дуальной) системы обучения в Приднестровской Молдавской Республике</dc:title>
  <dc:creator>Тануркова</dc:creator>
  <cp:lastModifiedBy>Ольга Николаевна Овсянникова</cp:lastModifiedBy>
  <cp:revision>57</cp:revision>
  <cp:lastPrinted>2018-07-06T04:10:19Z</cp:lastPrinted>
  <dcterms:created xsi:type="dcterms:W3CDTF">2018-07-05T09:40:44Z</dcterms:created>
  <dcterms:modified xsi:type="dcterms:W3CDTF">2022-03-30T06:21:43Z</dcterms:modified>
</cp:coreProperties>
</file>