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3" r:id="rId2"/>
    <p:sldId id="316" r:id="rId3"/>
    <p:sldId id="328" r:id="rId4"/>
    <p:sldId id="320" r:id="rId5"/>
    <p:sldId id="322" r:id="rId6"/>
    <p:sldId id="324" r:id="rId7"/>
    <p:sldId id="326" r:id="rId8"/>
    <p:sldId id="311" r:id="rId9"/>
    <p:sldId id="330" r:id="rId10"/>
    <p:sldId id="343" r:id="rId11"/>
    <p:sldId id="359" r:id="rId12"/>
    <p:sldId id="345" r:id="rId13"/>
    <p:sldId id="332" r:id="rId14"/>
    <p:sldId id="338" r:id="rId15"/>
    <p:sldId id="339" r:id="rId16"/>
    <p:sldId id="350" r:id="rId17"/>
    <p:sldId id="351" r:id="rId18"/>
    <p:sldId id="352" r:id="rId19"/>
    <p:sldId id="349" r:id="rId20"/>
    <p:sldId id="357" r:id="rId21"/>
    <p:sldId id="284" r:id="rId22"/>
    <p:sldId id="309" r:id="rId23"/>
    <p:sldId id="289" r:id="rId24"/>
    <p:sldId id="299" r:id="rId25"/>
    <p:sldId id="341" r:id="rId26"/>
    <p:sldId id="29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074" autoAdjust="0"/>
    <p:restoredTop sz="93716" autoAdjust="0"/>
  </p:normalViewPr>
  <p:slideViewPr>
    <p:cSldViewPr snapToGrid="0">
      <p:cViewPr varScale="1">
        <p:scale>
          <a:sx n="61" d="100"/>
          <a:sy n="61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7CBFE-6C0A-4480-ABC0-E6CE327B001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CC6C4-D247-4EE7-8EF5-93D59CCB1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2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C6C4-D247-4EE7-8EF5-93D59CCB1BC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18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8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03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3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5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48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92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5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43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6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6B502-DA77-4FFE-A9F7-DED53890F235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2AD56-FD7D-4138-90A1-1FC3F4AE6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1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npros.gospmr.org/files/2023_09_20_02-06_935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ovostipmr.com/ru/news/24-07-25/prezident-pmr-vozlozhil-cvety-k-arke-mira-blazhenny-mirotvorcy" TargetMode="External"/><Relationship Id="rId5" Type="http://schemas.openxmlformats.org/officeDocument/2006/relationships/hyperlink" Target="https://novostipmr.com/ru/news/24-07-25/32-goda-spokoystviya-i-bezopasnosti-respublika-otmechaet" TargetMode="Externa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3048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25400" y="0"/>
                  </a:moveTo>
                  <a:lnTo>
                    <a:pt x="4791192" y="0"/>
                  </a:lnTo>
                  <a:cubicBezTo>
                    <a:pt x="4797929" y="0"/>
                    <a:pt x="4804390" y="2676"/>
                    <a:pt x="4809153" y="7439"/>
                  </a:cubicBezTo>
                  <a:cubicBezTo>
                    <a:pt x="4813916" y="12203"/>
                    <a:pt x="4816592" y="18664"/>
                    <a:pt x="4816592" y="25400"/>
                  </a:cubicBezTo>
                  <a:lnTo>
                    <a:pt x="4816592" y="2683933"/>
                  </a:lnTo>
                  <a:cubicBezTo>
                    <a:pt x="4816592" y="2697961"/>
                    <a:pt x="4805221" y="2709333"/>
                    <a:pt x="4791192" y="2709333"/>
                  </a:cubicBezTo>
                  <a:lnTo>
                    <a:pt x="25400" y="2709333"/>
                  </a:lnTo>
                  <a:cubicBezTo>
                    <a:pt x="11372" y="2709333"/>
                    <a:pt x="0" y="2697961"/>
                    <a:pt x="0" y="2683933"/>
                  </a:cubicBezTo>
                  <a:lnTo>
                    <a:pt x="0" y="25400"/>
                  </a:lnTo>
                  <a:cubicBezTo>
                    <a:pt x="0" y="11372"/>
                    <a:pt x="11372" y="0"/>
                    <a:pt x="25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398089" y="2359957"/>
            <a:ext cx="14497573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</a:pPr>
            <a:r>
              <a:rPr lang="en-US" sz="4837" b="1" dirty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«Я - </a:t>
            </a:r>
            <a:r>
              <a:rPr lang="en-US" sz="4837" b="1" dirty="0" err="1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гражданин</a:t>
            </a:r>
            <a:r>
              <a:rPr lang="en-US" sz="4837" b="1" dirty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 </a:t>
            </a:r>
            <a:r>
              <a:rPr lang="en-US" sz="4837" b="1" dirty="0" err="1" smtClean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Приднестровской</a:t>
            </a:r>
            <a:endParaRPr lang="ru-RU" sz="4837" b="1" dirty="0" smtClean="0">
              <a:solidFill>
                <a:srgbClr val="FFFFFF"/>
              </a:solidFill>
              <a:latin typeface="Arsenica Bold"/>
              <a:ea typeface="Arsenica Bold"/>
              <a:cs typeface="Arsenica Bold"/>
              <a:sym typeface="Arsenica Bold"/>
            </a:endParaRPr>
          </a:p>
          <a:p>
            <a:pPr algn="ctr">
              <a:lnSpc>
                <a:spcPts val="5030"/>
              </a:lnSpc>
            </a:pPr>
            <a:r>
              <a:rPr lang="en-US" sz="4837" b="1" dirty="0" smtClean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 </a:t>
            </a:r>
            <a:r>
              <a:rPr lang="en-US" sz="4837" b="1" dirty="0" err="1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Молдавской</a:t>
            </a:r>
            <a:r>
              <a:rPr lang="en-US" sz="4837" b="1" dirty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 </a:t>
            </a:r>
            <a:r>
              <a:rPr lang="en-US" sz="4837" b="1" dirty="0" err="1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Республики</a:t>
            </a:r>
            <a:r>
              <a:rPr lang="en-US" sz="4837" b="1" dirty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»</a:t>
            </a:r>
          </a:p>
          <a:p>
            <a:pPr algn="ctr">
              <a:lnSpc>
                <a:spcPts val="5030"/>
              </a:lnSpc>
            </a:pPr>
            <a:r>
              <a:rPr lang="en-US" sz="4837" b="1" dirty="0">
                <a:solidFill>
                  <a:srgbClr val="FFFFFF"/>
                </a:solidFill>
                <a:latin typeface="Arsenica Bold"/>
                <a:ea typeface="Arsenica Bold"/>
                <a:cs typeface="Arsenica Bold"/>
                <a:sym typeface="Arsenica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9108" y="304424"/>
            <a:ext cx="1177378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4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МИНИСТЕРСТВО ПРОСВЕЩЕНИЯ ПРИДНЕСТРОВСКОЙ МОЛДАВСКОЙ РЕСПУБЛИКИ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9418" y="871227"/>
            <a:ext cx="10713159" cy="34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6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ГОУ «</a:t>
            </a:r>
            <a:r>
              <a:rPr lang="en-US" sz="2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Парканская</a:t>
            </a:r>
            <a:r>
              <a:rPr lang="en-US" sz="2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средняя</a:t>
            </a:r>
            <a:r>
              <a:rPr lang="en-US" sz="2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общеобразовательная</a:t>
            </a:r>
            <a:r>
              <a:rPr lang="en-US" sz="2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школа</a:t>
            </a:r>
            <a:r>
              <a:rPr lang="en-US" sz="2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– </a:t>
            </a:r>
            <a:r>
              <a:rPr lang="en-US" sz="2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интернат</a:t>
            </a:r>
            <a:r>
              <a:rPr lang="en-US" sz="2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29752" y="4826823"/>
            <a:ext cx="56531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4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Автор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воспитательной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практики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:</a:t>
            </a:r>
          </a:p>
          <a:p>
            <a:pPr algn="r">
              <a:lnSpc>
                <a:spcPts val="184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Заместитель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директора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ВР </a:t>
            </a:r>
          </a:p>
          <a:p>
            <a:pPr algn="r">
              <a:lnSpc>
                <a:spcPts val="184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ГОУ «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Парканская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средняя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общеобразовательная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школа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–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интернат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Слободзейского</a:t>
            </a: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района</a:t>
            </a:r>
            <a:endParaRPr lang="en-US" sz="1600" b="1" dirty="0">
              <a:solidFill>
                <a:srgbClr val="FFFFFF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 algn="r">
              <a:lnSpc>
                <a:spcPts val="184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Гайдаржи Нина </a:t>
            </a:r>
            <a:r>
              <a:rPr lang="en-US" sz="16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Валерьевна</a:t>
            </a:r>
            <a:endParaRPr lang="en-US" sz="1600" b="1" dirty="0">
              <a:solidFill>
                <a:srgbClr val="FFFFFF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31729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89186"/>
            <a:ext cx="51435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6" y="788274"/>
            <a:ext cx="51435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14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7835" cy="44458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76" y="1391306"/>
            <a:ext cx="7288924" cy="54666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67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15310"/>
            <a:ext cx="5715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51793" y="1702676"/>
            <a:ext cx="4351283" cy="2554545"/>
          </a:xfrm>
          <a:prstGeom prst="rect">
            <a:avLst/>
          </a:prstGeom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Республиканская  акция</a:t>
            </a:r>
          </a:p>
          <a:p>
            <a:r>
              <a:rPr lang="ru-RU" sz="3200" dirty="0" smtClean="0"/>
              <a:t> </a:t>
            </a:r>
            <a:r>
              <a:rPr lang="ru-RU" sz="3200" dirty="0"/>
              <a:t>«Подвиг учителя» — часть проекта </a:t>
            </a:r>
            <a:endParaRPr lang="ru-RU" sz="3200" dirty="0" smtClean="0"/>
          </a:p>
          <a:p>
            <a:r>
              <a:rPr lang="ru-RU" sz="3200" u="sng" dirty="0" smtClean="0">
                <a:hlinkClick r:id="rId4"/>
              </a:rPr>
              <a:t>"</a:t>
            </a:r>
            <a:r>
              <a:rPr lang="ru-RU" sz="3200" u="sng" dirty="0">
                <a:hlinkClick r:id="rId4"/>
              </a:rPr>
              <a:t>Выдающиеся люди Приднестровья"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22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22149" r="8240" b="6922"/>
          <a:stretch/>
        </p:blipFill>
        <p:spPr>
          <a:xfrm>
            <a:off x="204951" y="135459"/>
            <a:ext cx="5322391" cy="35177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 rot="851326">
            <a:off x="-13220" y="4892847"/>
            <a:ext cx="5468557" cy="92333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Институциональный этап республиканского фестиваля военно-патриотической направленности «мы этой памяти верны!»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42" y="2790233"/>
            <a:ext cx="6838078" cy="51285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61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23572" y="5917847"/>
            <a:ext cx="5480658" cy="508707"/>
            <a:chOff x="0" y="0"/>
            <a:chExt cx="10961316" cy="101741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0961316" cy="1017413"/>
            </a:xfrm>
            <a:prstGeom prst="rect">
              <a:avLst/>
            </a:prstGeom>
            <a:solidFill>
              <a:srgbClr val="2E2E2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400844" y="240848"/>
              <a:ext cx="10159632" cy="538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85800" y="685800"/>
            <a:ext cx="7119068" cy="4661981"/>
            <a:chOff x="0" y="0"/>
            <a:chExt cx="6273800" cy="41084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73800" cy="4108450"/>
            </a:xfrm>
            <a:custGeom>
              <a:avLst/>
              <a:gdLst/>
              <a:ahLst/>
              <a:cxnLst/>
              <a:rect l="l" t="t" r="r" b="b"/>
              <a:pathLst>
                <a:path w="6273800" h="4108450">
                  <a:moveTo>
                    <a:pt x="6273800" y="4108450"/>
                  </a:moveTo>
                  <a:lnTo>
                    <a:pt x="0" y="410845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4108450"/>
                  </a:lnTo>
                  <a:close/>
                </a:path>
              </a:pathLst>
            </a:custGeom>
            <a:blipFill>
              <a:blip r:embed="rId4"/>
              <a:stretch>
                <a:fillRect t="-901" b="-901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273800" cy="4108450"/>
            </a:xfrm>
            <a:custGeom>
              <a:avLst/>
              <a:gdLst/>
              <a:ahLst/>
              <a:cxnLst/>
              <a:rect l="l" t="t" r="r" b="b"/>
              <a:pathLst>
                <a:path w="6273800" h="4108450">
                  <a:moveTo>
                    <a:pt x="6273800" y="4108450"/>
                  </a:moveTo>
                  <a:lnTo>
                    <a:pt x="0" y="410845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4108450"/>
                  </a:lnTo>
                  <a:close/>
                </a:path>
              </a:pathLst>
            </a:custGeom>
            <a:blipFill>
              <a:blip r:embed="rId5"/>
              <a:stretch>
                <a:fillRect l="-84" r="-84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776450" y="4019494"/>
            <a:ext cx="4056837" cy="2656574"/>
            <a:chOff x="0" y="0"/>
            <a:chExt cx="6299200" cy="41249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99200" cy="4124960"/>
            </a:xfrm>
            <a:custGeom>
              <a:avLst/>
              <a:gdLst/>
              <a:ahLst/>
              <a:cxnLst/>
              <a:rect l="l" t="t" r="r" b="b"/>
              <a:pathLst>
                <a:path w="6299200" h="4124960">
                  <a:moveTo>
                    <a:pt x="6299200" y="4124960"/>
                  </a:moveTo>
                  <a:lnTo>
                    <a:pt x="0" y="412496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4124960"/>
                  </a:lnTo>
                  <a:close/>
                </a:path>
              </a:pathLst>
            </a:custGeom>
            <a:blipFill>
              <a:blip r:embed="rId6"/>
              <a:stretch>
                <a:fillRect t="-7266" b="-726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299200" cy="4124960"/>
            </a:xfrm>
            <a:custGeom>
              <a:avLst/>
              <a:gdLst/>
              <a:ahLst/>
              <a:cxnLst/>
              <a:rect l="l" t="t" r="r" b="b"/>
              <a:pathLst>
                <a:path w="6299200" h="4124960">
                  <a:moveTo>
                    <a:pt x="6299200" y="4124960"/>
                  </a:moveTo>
                  <a:lnTo>
                    <a:pt x="0" y="412496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412496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721303" y="1087334"/>
            <a:ext cx="4470400" cy="626110"/>
            <a:chOff x="0" y="0"/>
            <a:chExt cx="8940800" cy="1252220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8940800" cy="1252220"/>
            </a:xfrm>
            <a:prstGeom prst="rect">
              <a:avLst/>
            </a:prstGeom>
            <a:solidFill>
              <a:srgbClr val="2E2E2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326956" y="286174"/>
              <a:ext cx="8286892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 rot="-273859">
            <a:off x="685800" y="5034726"/>
            <a:ext cx="3676650" cy="626110"/>
            <a:chOff x="0" y="0"/>
            <a:chExt cx="7353300" cy="1252220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7353300" cy="1252220"/>
            </a:xfrm>
            <a:prstGeom prst="rect">
              <a:avLst/>
            </a:prstGeom>
            <a:solidFill>
              <a:srgbClr val="2E2E2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268902" y="264111"/>
              <a:ext cx="6815498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7449364" y="1945562"/>
            <a:ext cx="4056837" cy="2656574"/>
            <a:chOff x="0" y="0"/>
            <a:chExt cx="6299200" cy="412496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99200" cy="4124960"/>
            </a:xfrm>
            <a:custGeom>
              <a:avLst/>
              <a:gdLst/>
              <a:ahLst/>
              <a:cxnLst/>
              <a:rect l="l" t="t" r="r" b="b"/>
              <a:pathLst>
                <a:path w="6299200" h="4124960">
                  <a:moveTo>
                    <a:pt x="6299200" y="4124960"/>
                  </a:moveTo>
                  <a:lnTo>
                    <a:pt x="0" y="412496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4124960"/>
                  </a:lnTo>
                  <a:close/>
                </a:path>
              </a:pathLst>
            </a:custGeom>
            <a:blipFill>
              <a:blip r:embed="rId8"/>
              <a:stretch>
                <a:fillRect t="-7266" b="-7266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299200" cy="4124960"/>
            </a:xfrm>
            <a:custGeom>
              <a:avLst/>
              <a:gdLst/>
              <a:ahLst/>
              <a:cxnLst/>
              <a:rect l="l" t="t" r="r" b="b"/>
              <a:pathLst>
                <a:path w="6299200" h="4124960">
                  <a:moveTo>
                    <a:pt x="6299200" y="4124960"/>
                  </a:moveTo>
                  <a:lnTo>
                    <a:pt x="0" y="4124960"/>
                  </a:lnTo>
                  <a:lnTo>
                    <a:pt x="0" y="0"/>
                  </a:lnTo>
                  <a:lnTo>
                    <a:pt x="6299200" y="0"/>
                  </a:lnTo>
                  <a:lnTo>
                    <a:pt x="6299200" y="4124960"/>
                  </a:lnTo>
                  <a:close/>
                </a:path>
              </a:pathLst>
            </a:custGeom>
            <a:blipFill>
              <a:blip r:embed="rId7"/>
              <a:stretch>
                <a:fillRect l="-83" r="-83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 rot="-274127">
            <a:off x="967641" y="5104453"/>
            <a:ext cx="310892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EBEBEB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 «Разведчик-2023»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81865" y="1111465"/>
            <a:ext cx="374927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6"/>
              </a:lnSpc>
              <a:spcBef>
                <a:spcPct val="0"/>
              </a:spcBef>
            </a:pPr>
            <a:r>
              <a:rPr lang="en-US" sz="2733" b="1">
                <a:solidFill>
                  <a:srgbClr val="EBEBEB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Тренировочный слёт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5800" y="5987204"/>
            <a:ext cx="515620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  <a:spcBef>
                <a:spcPct val="0"/>
              </a:spcBef>
            </a:pPr>
            <a:r>
              <a:rPr lang="en-US" sz="1933" b="1">
                <a:solidFill>
                  <a:srgbClr val="EBEBEB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3 место в интеллектуальном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6678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731" b="-707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632120" y="1455585"/>
            <a:ext cx="13456239" cy="3625171"/>
            <a:chOff x="3810" y="0"/>
            <a:chExt cx="12369800" cy="3332480"/>
          </a:xfrm>
        </p:grpSpPr>
        <p:sp>
          <p:nvSpPr>
            <p:cNvPr id="5" name="Freeform 5"/>
            <p:cNvSpPr/>
            <p:nvPr/>
          </p:nvSpPr>
          <p:spPr>
            <a:xfrm>
              <a:off x="3810" y="0"/>
              <a:ext cx="12369800" cy="3332480"/>
            </a:xfrm>
            <a:custGeom>
              <a:avLst/>
              <a:gdLst/>
              <a:ahLst/>
              <a:cxnLst/>
              <a:rect l="l" t="t" r="r" b="b"/>
              <a:pathLst>
                <a:path w="12369800" h="3332480">
                  <a:moveTo>
                    <a:pt x="0" y="0"/>
                  </a:moveTo>
                  <a:lnTo>
                    <a:pt x="12369800" y="0"/>
                  </a:lnTo>
                  <a:lnTo>
                    <a:pt x="12369800" y="3332480"/>
                  </a:lnTo>
                  <a:lnTo>
                    <a:pt x="0" y="3332480"/>
                  </a:lnTo>
                  <a:close/>
                </a:path>
              </a:pathLst>
            </a:custGeom>
            <a:blipFill>
              <a:blip r:embed="rId4"/>
              <a:stretch>
                <a:fillRect t="-110" b="-11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9380" y="168910"/>
              <a:ext cx="3605530" cy="3014980"/>
            </a:xfrm>
            <a:custGeom>
              <a:avLst/>
              <a:gdLst/>
              <a:ahLst/>
              <a:cxnLst/>
              <a:rect l="l" t="t" r="r" b="b"/>
              <a:pathLst>
                <a:path w="3605530" h="3014980">
                  <a:moveTo>
                    <a:pt x="52070" y="0"/>
                  </a:moveTo>
                  <a:lnTo>
                    <a:pt x="0" y="1573530"/>
                  </a:lnTo>
                  <a:lnTo>
                    <a:pt x="52070" y="2954020"/>
                  </a:lnTo>
                  <a:lnTo>
                    <a:pt x="3567430" y="3014980"/>
                  </a:lnTo>
                  <a:lnTo>
                    <a:pt x="3605530" y="0"/>
                  </a:lnTo>
                  <a:close/>
                </a:path>
              </a:pathLst>
            </a:custGeom>
            <a:blipFill>
              <a:blip r:embed="rId5"/>
              <a:stretch>
                <a:fillRect l="-12821" r="-1261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357370" y="168910"/>
              <a:ext cx="3563620" cy="2999740"/>
            </a:xfrm>
            <a:custGeom>
              <a:avLst/>
              <a:gdLst/>
              <a:ahLst/>
              <a:cxnLst/>
              <a:rect l="l" t="t" r="r" b="b"/>
              <a:pathLst>
                <a:path w="3563620" h="2999740">
                  <a:moveTo>
                    <a:pt x="0" y="2999740"/>
                  </a:moveTo>
                  <a:lnTo>
                    <a:pt x="0" y="19050"/>
                  </a:lnTo>
                  <a:lnTo>
                    <a:pt x="3563620" y="0"/>
                  </a:lnTo>
                  <a:lnTo>
                    <a:pt x="3511550" y="2987040"/>
                  </a:lnTo>
                  <a:close/>
                </a:path>
              </a:pathLst>
            </a:custGeom>
            <a:blipFill>
              <a:blip r:embed="rId6"/>
              <a:stretch>
                <a:fillRect l="-24812" r="-2459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468360" y="156210"/>
              <a:ext cx="3615690" cy="2961640"/>
            </a:xfrm>
            <a:custGeom>
              <a:avLst/>
              <a:gdLst/>
              <a:ahLst/>
              <a:cxnLst/>
              <a:rect l="l" t="t" r="r" b="b"/>
              <a:pathLst>
                <a:path w="3615690" h="2961640">
                  <a:moveTo>
                    <a:pt x="0" y="2961640"/>
                  </a:moveTo>
                  <a:lnTo>
                    <a:pt x="0" y="12700"/>
                  </a:lnTo>
                  <a:lnTo>
                    <a:pt x="3548380" y="0"/>
                  </a:lnTo>
                  <a:lnTo>
                    <a:pt x="3615690" y="2933700"/>
                  </a:lnTo>
                  <a:close/>
                </a:path>
              </a:pathLst>
            </a:custGeom>
            <a:blipFill>
              <a:blip r:embed="rId7"/>
              <a:stretch>
                <a:fillRect l="-4712" r="-4501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>
            <a:off x="7037326" y="635773"/>
            <a:ext cx="4766733" cy="653008"/>
          </a:xfrm>
          <a:prstGeom prst="rect">
            <a:avLst/>
          </a:prstGeom>
          <a:solidFill>
            <a:srgbClr val="2E2E2E"/>
          </a:solidFill>
        </p:spPr>
      </p:sp>
      <p:sp>
        <p:nvSpPr>
          <p:cNvPr id="10" name="AutoShape 10"/>
          <p:cNvSpPr/>
          <p:nvPr/>
        </p:nvSpPr>
        <p:spPr>
          <a:xfrm rot="556902">
            <a:off x="2149481" y="6143003"/>
            <a:ext cx="1870727" cy="433512"/>
          </a:xfrm>
          <a:prstGeom prst="rect">
            <a:avLst/>
          </a:prstGeom>
          <a:solidFill>
            <a:srgbClr val="2E2E2E"/>
          </a:solidFill>
        </p:spPr>
      </p:sp>
      <p:sp>
        <p:nvSpPr>
          <p:cNvPr id="11" name="AutoShape 11"/>
          <p:cNvSpPr/>
          <p:nvPr/>
        </p:nvSpPr>
        <p:spPr>
          <a:xfrm rot="-122281">
            <a:off x="4177223" y="5477955"/>
            <a:ext cx="4359580" cy="577113"/>
          </a:xfrm>
          <a:prstGeom prst="rect">
            <a:avLst/>
          </a:prstGeom>
          <a:solidFill>
            <a:srgbClr val="2E2E2E"/>
          </a:solidFill>
        </p:spPr>
      </p:sp>
      <p:sp>
        <p:nvSpPr>
          <p:cNvPr id="13" name="TextBox 13"/>
          <p:cNvSpPr txBox="1"/>
          <p:nvPr/>
        </p:nvSpPr>
        <p:spPr>
          <a:xfrm rot="-131869">
            <a:off x="3090566" y="5501047"/>
            <a:ext cx="4153746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sz="2866" b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легкой</a:t>
            </a:r>
          </a:p>
        </p:txBody>
      </p:sp>
      <p:sp>
        <p:nvSpPr>
          <p:cNvPr id="14" name="TextBox 14"/>
          <p:cNvSpPr txBox="1"/>
          <p:nvPr/>
        </p:nvSpPr>
        <p:spPr>
          <a:xfrm rot="-130368">
            <a:off x="5972044" y="5304202"/>
            <a:ext cx="256168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атлетике</a:t>
            </a:r>
            <a:endParaRPr lang="en-US" sz="4000" b="1" dirty="0">
              <a:solidFill>
                <a:srgbClr val="FFFFFF"/>
              </a:solidFill>
              <a:latin typeface="Roboto Mono Bold"/>
              <a:ea typeface="Roboto Mono Bold"/>
              <a:cs typeface="Roboto Mono Bold"/>
              <a:sym typeface="Roboto Mon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54330" y="670392"/>
            <a:ext cx="438894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3"/>
              </a:lnSpc>
              <a:spcBef>
                <a:spcPct val="0"/>
              </a:spcBef>
            </a:pPr>
            <a:r>
              <a:rPr lang="en-US" sz="2866" b="1" dirty="0" err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Турнир</a:t>
            </a:r>
            <a:r>
              <a:rPr lang="en-US" sz="2866" b="1" dirty="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 «</a:t>
            </a:r>
            <a:r>
              <a:rPr lang="en-US" sz="2866" b="1" dirty="0" err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Кожаный</a:t>
            </a:r>
            <a:r>
              <a:rPr lang="en-US" sz="2866" b="1" dirty="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 </a:t>
            </a:r>
            <a:r>
              <a:rPr lang="en-US" sz="2866" b="1" dirty="0" err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мяч</a:t>
            </a:r>
            <a:r>
              <a:rPr lang="en-US" sz="2866" b="1" dirty="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»</a:t>
            </a:r>
          </a:p>
        </p:txBody>
      </p:sp>
      <p:sp>
        <p:nvSpPr>
          <p:cNvPr id="16" name="AutoShape 16"/>
          <p:cNvSpPr/>
          <p:nvPr/>
        </p:nvSpPr>
        <p:spPr>
          <a:xfrm>
            <a:off x="234950" y="5263078"/>
            <a:ext cx="3519649" cy="623775"/>
          </a:xfrm>
          <a:prstGeom prst="rect">
            <a:avLst/>
          </a:prstGeom>
          <a:solidFill>
            <a:srgbClr val="2E2E2E"/>
          </a:solidFill>
        </p:spPr>
      </p:sp>
      <p:sp>
        <p:nvSpPr>
          <p:cNvPr id="17" name="TextBox 17"/>
          <p:cNvSpPr txBox="1"/>
          <p:nvPr/>
        </p:nvSpPr>
        <p:spPr>
          <a:xfrm rot="83625">
            <a:off x="183377" y="5144074"/>
            <a:ext cx="362464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Спартакиада</a:t>
            </a:r>
          </a:p>
        </p:txBody>
      </p:sp>
      <p:sp>
        <p:nvSpPr>
          <p:cNvPr id="18" name="TextBox 18"/>
          <p:cNvSpPr txBox="1"/>
          <p:nvPr/>
        </p:nvSpPr>
        <p:spPr>
          <a:xfrm rot="610241">
            <a:off x="2259331" y="6116751"/>
            <a:ext cx="182889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2-е </a:t>
            </a:r>
            <a:r>
              <a:rPr lang="en-US" sz="2399" b="1" dirty="0" err="1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место</a:t>
            </a:r>
            <a:r>
              <a:rPr lang="en-US" sz="2399" b="1" dirty="0">
                <a:solidFill>
                  <a:srgbClr val="FFFFFF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54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7151" cy="4790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1" y="2053988"/>
            <a:ext cx="6405349" cy="48040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876097" y="5785945"/>
            <a:ext cx="4236801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Фестиваль «Родник традиций»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0713" y="958755"/>
            <a:ext cx="7670042" cy="57525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8" y="425669"/>
            <a:ext cx="5440908" cy="40806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1" y="3312994"/>
            <a:ext cx="5809397" cy="43570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206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 descr="10-6-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-153713"/>
            <a:ext cx="6739755" cy="44931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3-3-sca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257" y="3019096"/>
            <a:ext cx="6739756" cy="44931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3531" y="5576148"/>
            <a:ext cx="3990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Юнармейский отряд «Разведчик</a:t>
            </a:r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»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принял 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участие в </a:t>
            </a:r>
            <a:r>
              <a:rPr lang="ru-RU" u="sng" dirty="0">
                <a:latin typeface="Georgia" panose="02040502050405020303" pitchFamily="18" charset="0"/>
                <a:hlinkClick r:id="rId5"/>
              </a:rPr>
              <a:t>мероприяти</a:t>
            </a:r>
            <a:r>
              <a:rPr lang="ru-RU" dirty="0">
                <a:latin typeface="Georgia" panose="02040502050405020303" pitchFamily="18" charset="0"/>
              </a:rPr>
              <a:t>и, </a:t>
            </a:r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посвящённом</a:t>
            </a: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32-й </a:t>
            </a:r>
            <a:r>
              <a:rPr lang="ru-RU" dirty="0" smtClean="0">
                <a:latin typeface="Georgia" panose="02040502050405020303" pitchFamily="18" charset="0"/>
              </a:rPr>
              <a:t>годовщине ввода </a:t>
            </a:r>
            <a:r>
              <a:rPr lang="ru-RU" dirty="0">
                <a:latin typeface="Georgia" panose="02040502050405020303" pitchFamily="18" charset="0"/>
              </a:rPr>
              <a:t>российских </a:t>
            </a:r>
            <a:endParaRPr lang="ru-RU" dirty="0" smtClean="0"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latin typeface="Georgia" panose="02040502050405020303" pitchFamily="18" charset="0"/>
              </a:rPr>
              <a:t>миротворцев </a:t>
            </a:r>
            <a:r>
              <a:rPr lang="ru-RU" dirty="0">
                <a:latin typeface="Georgia" panose="02040502050405020303" pitchFamily="18" charset="0"/>
              </a:rPr>
              <a:t>в ПМР, </a:t>
            </a:r>
            <a:r>
              <a:rPr lang="ru-RU" u="sng" dirty="0" smtClean="0">
                <a:latin typeface="Georgia" panose="02040502050405020303" pitchFamily="18" charset="0"/>
                <a:hlinkClick r:id="rId6"/>
              </a:rPr>
              <a:t>церемони</a:t>
            </a:r>
            <a:r>
              <a:rPr lang="ru-RU" dirty="0" smtClean="0">
                <a:latin typeface="Georgia" panose="02040502050405020303" pitchFamily="18" charset="0"/>
              </a:rPr>
              <a:t>и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 возложения цветов к Арке Мира </a:t>
            </a:r>
            <a:endParaRPr lang="ru-RU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Georgia" panose="02040502050405020303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Georgia" panose="02040502050405020303" pitchFamily="18" charset="0"/>
              </a:rPr>
              <a:t>Блаженны миротворцы».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6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9"/>
          <a:stretch/>
        </p:blipFill>
        <p:spPr>
          <a:xfrm>
            <a:off x="290598" y="141890"/>
            <a:ext cx="5759437" cy="51588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2"/>
          <a:stretch/>
        </p:blipFill>
        <p:spPr>
          <a:xfrm>
            <a:off x="6340633" y="1056289"/>
            <a:ext cx="7897505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925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8611" y="271332"/>
            <a:ext cx="11634779" cy="6315338"/>
            <a:chOff x="0" y="0"/>
            <a:chExt cx="4596456" cy="2494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6456" cy="2494948"/>
            </a:xfrm>
            <a:custGeom>
              <a:avLst/>
              <a:gdLst/>
              <a:ahLst/>
              <a:cxnLst/>
              <a:rect l="l" t="t" r="r" b="b"/>
              <a:pathLst>
                <a:path w="4596456" h="2494948">
                  <a:moveTo>
                    <a:pt x="26616" y="0"/>
                  </a:moveTo>
                  <a:lnTo>
                    <a:pt x="4569839" y="0"/>
                  </a:lnTo>
                  <a:cubicBezTo>
                    <a:pt x="4576899" y="0"/>
                    <a:pt x="4583669" y="2804"/>
                    <a:pt x="4588660" y="7796"/>
                  </a:cubicBezTo>
                  <a:cubicBezTo>
                    <a:pt x="4593652" y="12787"/>
                    <a:pt x="4596456" y="19557"/>
                    <a:pt x="4596456" y="26616"/>
                  </a:cubicBezTo>
                  <a:lnTo>
                    <a:pt x="4596456" y="2468332"/>
                  </a:lnTo>
                  <a:cubicBezTo>
                    <a:pt x="4596456" y="2475391"/>
                    <a:pt x="4593652" y="2482161"/>
                    <a:pt x="4588660" y="2487152"/>
                  </a:cubicBezTo>
                  <a:cubicBezTo>
                    <a:pt x="4583669" y="2492144"/>
                    <a:pt x="4576899" y="2494948"/>
                    <a:pt x="4569839" y="2494948"/>
                  </a:cubicBezTo>
                  <a:lnTo>
                    <a:pt x="26616" y="2494948"/>
                  </a:lnTo>
                  <a:cubicBezTo>
                    <a:pt x="19557" y="2494948"/>
                    <a:pt x="12787" y="2492144"/>
                    <a:pt x="7796" y="2487152"/>
                  </a:cubicBezTo>
                  <a:cubicBezTo>
                    <a:pt x="2804" y="2482161"/>
                    <a:pt x="0" y="2475391"/>
                    <a:pt x="0" y="2468332"/>
                  </a:cubicBezTo>
                  <a:lnTo>
                    <a:pt x="0" y="26616"/>
                  </a:lnTo>
                  <a:cubicBezTo>
                    <a:pt x="0" y="19557"/>
                    <a:pt x="2804" y="12787"/>
                    <a:pt x="7796" y="7796"/>
                  </a:cubicBezTo>
                  <a:cubicBezTo>
                    <a:pt x="12787" y="2804"/>
                    <a:pt x="19557" y="0"/>
                    <a:pt x="2661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6456" cy="25330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1702" y="2137956"/>
            <a:ext cx="1087449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7"/>
              </a:lnSpc>
            </a:pP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Программа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«Я -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гражданин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Приднестровской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Молдавской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Республики</a:t>
            </a:r>
            <a:r>
              <a:rPr lang="en-US" sz="2000" dirty="0" smtClean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»</a:t>
            </a:r>
            <a:endParaRPr lang="ru-RU" sz="2000" dirty="0" smtClean="0">
              <a:solidFill>
                <a:srgbClr val="FFFFFF"/>
              </a:solidFill>
              <a:latin typeface="Arsenica"/>
              <a:ea typeface="Arsenica"/>
              <a:cs typeface="Arsenica"/>
              <a:sym typeface="Arsenica"/>
            </a:endParaRPr>
          </a:p>
          <a:p>
            <a:pPr algn="ctr">
              <a:lnSpc>
                <a:spcPts val="2067"/>
              </a:lnSpc>
            </a:pPr>
            <a:r>
              <a:rPr lang="en-US" sz="2000" dirty="0" smtClean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разработана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в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соответствии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с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нормативными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программными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и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методическими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документами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регламентирующие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организацию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воспитательного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процесса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Приднестровской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Молдавской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Республики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в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области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воспитания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обучающихся</a:t>
            </a:r>
            <a:r>
              <a:rPr lang="en-US" sz="2000" dirty="0">
                <a:solidFill>
                  <a:srgbClr val="FFFFFF"/>
                </a:solidFill>
                <a:latin typeface="Arsenica"/>
                <a:ea typeface="Arsenica"/>
                <a:cs typeface="Arsenica"/>
                <a:sym typeface="Arsenica"/>
              </a:rPr>
              <a:t>:</a:t>
            </a:r>
          </a:p>
          <a:p>
            <a:pPr algn="ctr">
              <a:lnSpc>
                <a:spcPts val="2067"/>
              </a:lnSpc>
            </a:pPr>
            <a:endParaRPr lang="en-US" sz="1783" dirty="0">
              <a:solidFill>
                <a:srgbClr val="FFFFFF"/>
              </a:solidFill>
              <a:latin typeface="Arsenica"/>
              <a:ea typeface="Arsenica"/>
              <a:cs typeface="Arsenica"/>
              <a:sym typeface="Arsenica"/>
            </a:endParaRPr>
          </a:p>
          <a:p>
            <a:pPr algn="ctr">
              <a:lnSpc>
                <a:spcPts val="2067"/>
              </a:lnSpc>
            </a:pPr>
            <a:endParaRPr lang="en-US" sz="1783" dirty="0">
              <a:solidFill>
                <a:srgbClr val="FFFFFF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685801" y="3326585"/>
            <a:ext cx="10919859" cy="0"/>
          </a:xfrm>
          <a:prstGeom prst="line">
            <a:avLst/>
          </a:prstGeom>
          <a:ln w="19050" cap="flat">
            <a:solidFill>
              <a:srgbClr val="FAE2B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6089650" y="3652252"/>
            <a:ext cx="6350" cy="2652887"/>
          </a:xfrm>
          <a:prstGeom prst="line">
            <a:avLst/>
          </a:prstGeom>
          <a:ln w="19050" cap="flat">
            <a:solidFill>
              <a:srgbClr val="FAE2B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5068168" y="-137690"/>
            <a:ext cx="6845221" cy="2119994"/>
            <a:chOff x="0" y="0"/>
            <a:chExt cx="1590756" cy="4926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0756" cy="492664"/>
            </a:xfrm>
            <a:custGeom>
              <a:avLst/>
              <a:gdLst/>
              <a:ahLst/>
              <a:cxnLst/>
              <a:rect l="l" t="t" r="r" b="b"/>
              <a:pathLst>
                <a:path w="1590756" h="492664">
                  <a:moveTo>
                    <a:pt x="75400" y="0"/>
                  </a:moveTo>
                  <a:lnTo>
                    <a:pt x="1515356" y="0"/>
                  </a:lnTo>
                  <a:cubicBezTo>
                    <a:pt x="1556998" y="0"/>
                    <a:pt x="1590756" y="33758"/>
                    <a:pt x="1590756" y="75400"/>
                  </a:cubicBezTo>
                  <a:lnTo>
                    <a:pt x="1590756" y="417264"/>
                  </a:lnTo>
                  <a:cubicBezTo>
                    <a:pt x="1590756" y="458906"/>
                    <a:pt x="1556998" y="492664"/>
                    <a:pt x="1515356" y="492664"/>
                  </a:cubicBezTo>
                  <a:lnTo>
                    <a:pt x="75400" y="492664"/>
                  </a:lnTo>
                  <a:cubicBezTo>
                    <a:pt x="33758" y="492664"/>
                    <a:pt x="0" y="458906"/>
                    <a:pt x="0" y="417264"/>
                  </a:cubicBezTo>
                  <a:lnTo>
                    <a:pt x="0" y="75400"/>
                  </a:lnTo>
                  <a:cubicBezTo>
                    <a:pt x="0" y="33758"/>
                    <a:pt x="33758" y="0"/>
                    <a:pt x="75400" y="0"/>
                  </a:cubicBezTo>
                  <a:close/>
                </a:path>
              </a:pathLst>
            </a:custGeom>
            <a:blipFill>
              <a:blip r:embed="rId3"/>
              <a:stretch>
                <a:fillRect t="-41582" b="-41583"/>
              </a:stretch>
            </a:blip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278611" y="-137690"/>
            <a:ext cx="2130535" cy="213053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36" r="-25136"/>
              </a:stretch>
            </a:blipFill>
            <a:ln w="19050" cap="sq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2664655" y="-137690"/>
            <a:ext cx="2130535" cy="213053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342" r="-25342"/>
              </a:stretch>
            </a:blipFill>
            <a:ln w="19050" cap="sq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599091" y="3740862"/>
            <a:ext cx="508337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61"/>
              </a:lnSpc>
              <a:spcBef>
                <a:spcPct val="0"/>
              </a:spcBef>
            </a:pPr>
            <a:r>
              <a:rPr lang="en-US" sz="1044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1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.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Закон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27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июня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2003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№ 294-З-III «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образовании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 (САЗ 03-26), (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статья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1, п.12);</a:t>
            </a:r>
          </a:p>
          <a:p>
            <a:pPr algn="just">
              <a:lnSpc>
                <a:spcPts val="1461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2.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Закон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«О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государственной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молодежной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политике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</a:t>
            </a:r>
          </a:p>
          <a:p>
            <a:pPr algn="just">
              <a:lnSpc>
                <a:spcPts val="1461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3.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Указ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Президента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12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декабря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2018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№ 460 «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утверждении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Стратегии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развития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2019-2026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годы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 (САЗ 18-50).</a:t>
            </a:r>
          </a:p>
          <a:p>
            <a:pPr algn="just">
              <a:lnSpc>
                <a:spcPts val="1461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4.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Постановление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Правительства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07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февраля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2020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№20 «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утверждении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идеологической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Концепции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гражданско-патриотического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воспитания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Республике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на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2020 – 2026 </a:t>
            </a:r>
            <a:r>
              <a:rPr lang="en-US" sz="14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годы</a:t>
            </a:r>
            <a:r>
              <a:rPr lang="en-US" sz="14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 (САЗ 20-7)</a:t>
            </a:r>
          </a:p>
          <a:p>
            <a:pPr>
              <a:lnSpc>
                <a:spcPts val="1461"/>
              </a:lnSpc>
              <a:spcBef>
                <a:spcPct val="0"/>
              </a:spcBef>
            </a:pPr>
            <a:r>
              <a:rPr lang="en-US" sz="1044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>
              <a:lnSpc>
                <a:spcPts val="1461"/>
              </a:lnSpc>
              <a:spcBef>
                <a:spcPct val="0"/>
              </a:spcBef>
            </a:pPr>
            <a:r>
              <a:rPr lang="en-US" sz="1044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71855" y="3639553"/>
            <a:ext cx="5587435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65"/>
              </a:lnSpc>
              <a:spcBef>
                <a:spcPct val="0"/>
              </a:spcBef>
            </a:pPr>
            <a:r>
              <a:rPr lang="en-US" sz="1046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6.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Приказ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Министерства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просвещения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17.07.2013г. № 986 «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утверждении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нормативно-правовой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базы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регламентирующей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организацию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воспитательной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работы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организациях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общего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образования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»;</a:t>
            </a:r>
          </a:p>
          <a:p>
            <a:pPr algn="just">
              <a:lnSpc>
                <a:spcPts val="1465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7.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Приказ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Министерства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просвещения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28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ноября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2024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№ 1111 «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утверждении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Концепции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воспитания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детей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молодежи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Республике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период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до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2030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»;</a:t>
            </a:r>
          </a:p>
          <a:p>
            <a:pPr algn="just">
              <a:lnSpc>
                <a:spcPts val="1465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8.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Приказ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Министерства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просвещения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ПМР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7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февраля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2025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№ 107 «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утверждении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плана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реализации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Концепции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воспитания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детей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молодежи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Республике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2025–2030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годах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». </a:t>
            </a:r>
          </a:p>
          <a:p>
            <a:pPr algn="just">
              <a:lnSpc>
                <a:spcPts val="1465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9.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Приказ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Министерства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просвещения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Молдавской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22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ноября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2023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года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№ 1146 «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утверждении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методических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рекомендаций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реализации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республиканского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информационно-образовательного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проекта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«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Диалог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на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равных</a:t>
            </a:r>
            <a:r>
              <a:rPr lang="en-US" sz="1100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»;</a:t>
            </a:r>
          </a:p>
          <a:p>
            <a:pPr>
              <a:lnSpc>
                <a:spcPts val="1465"/>
              </a:lnSpc>
              <a:spcBef>
                <a:spcPct val="0"/>
              </a:spcBef>
            </a:pPr>
            <a:r>
              <a:rPr lang="en-US" sz="1046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>
              <a:lnSpc>
                <a:spcPts val="1465"/>
              </a:lnSpc>
              <a:spcBef>
                <a:spcPct val="0"/>
              </a:spcBef>
            </a:pPr>
            <a:r>
              <a:rPr lang="en-US" sz="1046" b="1" dirty="0">
                <a:solidFill>
                  <a:srgbClr val="FFFFFF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17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8248" cy="47611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766" y="70190"/>
            <a:ext cx="5444358" cy="40832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85" y="3676904"/>
            <a:ext cx="6440761" cy="48305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29" y="1692322"/>
            <a:ext cx="6887571" cy="51656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79" y="0"/>
            <a:ext cx="6241576" cy="46811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18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3EF6C3-23D3-4112-9687-99CA1516E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5754" cy="43573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BAD980-CFD2-4C04-9C6D-7F4FE3FD7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069" y="0"/>
            <a:ext cx="516493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320F61-3D88-4FDD-BBC5-CF9142B72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386" y="1293929"/>
            <a:ext cx="4190441" cy="55640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-37991" y="5007533"/>
            <a:ext cx="32902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/>
              <a:t>Международный конкурс </a:t>
            </a:r>
            <a:endParaRPr lang="ru-RU" b="1" dirty="0" smtClean="0"/>
          </a:p>
          <a:p>
            <a:pPr algn="just"/>
            <a:r>
              <a:rPr lang="ru-RU" b="1" dirty="0" smtClean="0"/>
              <a:t>на </a:t>
            </a:r>
            <a:r>
              <a:rPr lang="ru-RU" b="1" dirty="0"/>
              <a:t>лучшую творческую работу </a:t>
            </a:r>
            <a:endParaRPr lang="ru-RU" b="1" dirty="0" smtClean="0"/>
          </a:p>
          <a:p>
            <a:pPr algn="just"/>
            <a:r>
              <a:rPr lang="ru-RU" b="1" dirty="0" smtClean="0"/>
              <a:t>среди </a:t>
            </a:r>
            <a:r>
              <a:rPr lang="ru-RU" b="1" dirty="0"/>
              <a:t>учащихся на тему: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Август 1944 года: </a:t>
            </a:r>
            <a:endParaRPr lang="ru-RU" b="1" dirty="0" smtClean="0"/>
          </a:p>
          <a:p>
            <a:pPr algn="just"/>
            <a:r>
              <a:rPr lang="ru-RU" b="1" dirty="0" smtClean="0"/>
              <a:t>взгляд </a:t>
            </a:r>
            <a:r>
              <a:rPr lang="ru-RU" b="1" dirty="0"/>
              <a:t>из будущего.»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22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7835" cy="44458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76" y="1391306"/>
            <a:ext cx="7288924" cy="54666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14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iber-2024-04-18-19-48-48-9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5"/>
          <a:stretch/>
        </p:blipFill>
        <p:spPr bwMode="auto">
          <a:xfrm>
            <a:off x="0" y="-8622"/>
            <a:ext cx="11918731" cy="71796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25400" y="0"/>
                  </a:moveTo>
                  <a:lnTo>
                    <a:pt x="4791192" y="0"/>
                  </a:lnTo>
                  <a:cubicBezTo>
                    <a:pt x="4797929" y="0"/>
                    <a:pt x="4804390" y="2676"/>
                    <a:pt x="4809153" y="7439"/>
                  </a:cubicBezTo>
                  <a:cubicBezTo>
                    <a:pt x="4813916" y="12203"/>
                    <a:pt x="4816592" y="18664"/>
                    <a:pt x="4816592" y="25400"/>
                  </a:cubicBezTo>
                  <a:lnTo>
                    <a:pt x="4816592" y="2683933"/>
                  </a:lnTo>
                  <a:cubicBezTo>
                    <a:pt x="4816592" y="2697961"/>
                    <a:pt x="4805221" y="2709333"/>
                    <a:pt x="4791192" y="2709333"/>
                  </a:cubicBezTo>
                  <a:lnTo>
                    <a:pt x="25400" y="2709333"/>
                  </a:lnTo>
                  <a:cubicBezTo>
                    <a:pt x="11372" y="2709333"/>
                    <a:pt x="0" y="2697961"/>
                    <a:pt x="0" y="2683933"/>
                  </a:cubicBezTo>
                  <a:lnTo>
                    <a:pt x="0" y="25400"/>
                  </a:lnTo>
                  <a:cubicBezTo>
                    <a:pt x="0" y="11372"/>
                    <a:pt x="11372" y="0"/>
                    <a:pt x="25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26633" y="316614"/>
            <a:ext cx="3003947" cy="3454772"/>
            <a:chOff x="0" y="0"/>
            <a:chExt cx="1186745" cy="13648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6745" cy="1364848"/>
            </a:xfrm>
            <a:custGeom>
              <a:avLst/>
              <a:gdLst/>
              <a:ahLst/>
              <a:cxnLst/>
              <a:rect l="l" t="t" r="r" b="b"/>
              <a:pathLst>
                <a:path w="1186745" h="1364848">
                  <a:moveTo>
                    <a:pt x="103090" y="0"/>
                  </a:moveTo>
                  <a:lnTo>
                    <a:pt x="1083655" y="0"/>
                  </a:lnTo>
                  <a:cubicBezTo>
                    <a:pt x="1110996" y="0"/>
                    <a:pt x="1137217" y="10861"/>
                    <a:pt x="1156550" y="30194"/>
                  </a:cubicBezTo>
                  <a:cubicBezTo>
                    <a:pt x="1175883" y="49527"/>
                    <a:pt x="1186745" y="75749"/>
                    <a:pt x="1186745" y="103090"/>
                  </a:cubicBezTo>
                  <a:lnTo>
                    <a:pt x="1186745" y="1261758"/>
                  </a:lnTo>
                  <a:cubicBezTo>
                    <a:pt x="1186745" y="1318693"/>
                    <a:pt x="1140590" y="1364848"/>
                    <a:pt x="1083655" y="1364848"/>
                  </a:cubicBezTo>
                  <a:lnTo>
                    <a:pt x="103090" y="1364848"/>
                  </a:lnTo>
                  <a:cubicBezTo>
                    <a:pt x="46155" y="1364848"/>
                    <a:pt x="0" y="1318693"/>
                    <a:pt x="0" y="1261758"/>
                  </a:cubicBezTo>
                  <a:lnTo>
                    <a:pt x="0" y="103090"/>
                  </a:lnTo>
                  <a:cubicBezTo>
                    <a:pt x="0" y="46155"/>
                    <a:pt x="46155" y="0"/>
                    <a:pt x="1030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86745" cy="14029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5527" y="394296"/>
            <a:ext cx="4280490" cy="154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8"/>
              </a:lnSpc>
            </a:pPr>
            <a:r>
              <a:rPr lang="ru-RU" sz="4548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Ожидаемые результаты </a:t>
            </a:r>
            <a:r>
              <a:rPr lang="en-US" sz="4548" dirty="0" err="1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программы</a:t>
            </a:r>
            <a:endParaRPr lang="en-US" sz="4548" dirty="0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85800" y="2686951"/>
            <a:ext cx="3522959" cy="0"/>
          </a:xfrm>
          <a:prstGeom prst="line">
            <a:avLst/>
          </a:prstGeom>
          <a:ln w="19050" cap="flat">
            <a:solidFill>
              <a:srgbClr val="FAE2B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212269" y="2034173"/>
            <a:ext cx="486422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После </a:t>
            </a:r>
            <a:r>
              <a:rPr lang="ru-RU" sz="2000" dirty="0">
                <a:solidFill>
                  <a:schemeClr val="bg1"/>
                </a:solidFill>
              </a:rPr>
              <a:t>реализации программы ожидаются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следующие </a:t>
            </a:r>
            <a:r>
              <a:rPr lang="ru-RU" sz="2000" dirty="0">
                <a:solidFill>
                  <a:schemeClr val="bg1"/>
                </a:solidFill>
              </a:rPr>
              <a:t>результаты: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Формирование начальных патриотических представлений</a:t>
            </a:r>
            <a:r>
              <a:rPr lang="ru-RU" sz="2000" dirty="0">
                <a:solidFill>
                  <a:schemeClr val="bg1"/>
                </a:solidFill>
              </a:rPr>
              <a:t> у младших школьников, таких как знание символов Приднестровья.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Углубленное осознание важности гражданского участия</a:t>
            </a:r>
            <a:r>
              <a:rPr lang="ru-RU" sz="2000" dirty="0">
                <a:solidFill>
                  <a:schemeClr val="bg1"/>
                </a:solidFill>
              </a:rPr>
              <a:t> у старших школьников, а также повышение гражданской сознательности.</a:t>
            </a:r>
          </a:p>
          <a:p>
            <a:pPr lvl="0"/>
            <a:r>
              <a:rPr lang="ru-RU" sz="2000" b="1" dirty="0">
                <a:solidFill>
                  <a:schemeClr val="bg1"/>
                </a:solidFill>
              </a:rPr>
              <a:t>Повышение уровня вовлеченности учащихся</a:t>
            </a:r>
            <a:r>
              <a:rPr lang="ru-RU" sz="2000" dirty="0">
                <a:solidFill>
                  <a:schemeClr val="bg1"/>
                </a:solidFill>
              </a:rPr>
              <a:t> в республиканские и школьные мероприятия, что способствует развитию лидерских качеств и активной гражданской позиции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ts val="2402"/>
              </a:lnSpc>
            </a:pPr>
            <a:endParaRPr lang="en-US" sz="1600" spc="-82" dirty="0">
              <a:solidFill>
                <a:schemeClr val="bg1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508293">
            <a:off x="9947014" y="-453247"/>
            <a:ext cx="3118372" cy="7764494"/>
            <a:chOff x="0" y="0"/>
            <a:chExt cx="2519680" cy="6273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19680" cy="6273800"/>
            </a:xfrm>
            <a:custGeom>
              <a:avLst/>
              <a:gdLst/>
              <a:ahLst/>
              <a:cxnLst/>
              <a:rect l="l" t="t" r="r" b="b"/>
              <a:pathLst>
                <a:path w="2519680" h="6273800">
                  <a:moveTo>
                    <a:pt x="2519680" y="6273800"/>
                  </a:moveTo>
                  <a:lnTo>
                    <a:pt x="0" y="6273800"/>
                  </a:lnTo>
                  <a:lnTo>
                    <a:pt x="0" y="0"/>
                  </a:lnTo>
                  <a:lnTo>
                    <a:pt x="2519680" y="0"/>
                  </a:lnTo>
                  <a:lnTo>
                    <a:pt x="2519680" y="6273800"/>
                  </a:lnTo>
                  <a:close/>
                </a:path>
              </a:pathLst>
            </a:custGeom>
            <a:blipFill>
              <a:blip r:embed="rId3"/>
              <a:stretch>
                <a:fillRect l="-183795" r="-18379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519680" cy="6273800"/>
            </a:xfrm>
            <a:custGeom>
              <a:avLst/>
              <a:gdLst/>
              <a:ahLst/>
              <a:cxnLst/>
              <a:rect l="l" t="t" r="r" b="b"/>
              <a:pathLst>
                <a:path w="2519680" h="6273800">
                  <a:moveTo>
                    <a:pt x="2519680" y="6273800"/>
                  </a:moveTo>
                  <a:lnTo>
                    <a:pt x="0" y="6273800"/>
                  </a:lnTo>
                  <a:lnTo>
                    <a:pt x="0" y="0"/>
                  </a:lnTo>
                  <a:lnTo>
                    <a:pt x="2519680" y="0"/>
                  </a:lnTo>
                  <a:lnTo>
                    <a:pt x="2519680" y="6273800"/>
                  </a:lnTo>
                  <a:close/>
                </a:path>
              </a:pathLst>
            </a:custGeom>
            <a:blipFill>
              <a:blip r:embed="rId4"/>
              <a:stretch>
                <a:fillRect l="-187" r="-187"/>
              </a:stretch>
            </a:blipFill>
          </p:spPr>
        </p:sp>
      </p:grpSp>
      <p:sp>
        <p:nvSpPr>
          <p:cNvPr id="16" name="Прямоугольник 15"/>
          <p:cNvSpPr/>
          <p:nvPr/>
        </p:nvSpPr>
        <p:spPr>
          <a:xfrm>
            <a:off x="5288766" y="394296"/>
            <a:ext cx="410333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48"/>
              </a:lnSpc>
            </a:pPr>
            <a:r>
              <a:rPr lang="ru-RU" sz="3200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Оценка эффективности программы</a:t>
            </a:r>
            <a:endParaRPr lang="en-US" sz="3200" dirty="0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оценки эффективности программы используются различные методы: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Анкетирование учащихся, чтобы понять, насколько они усвоили материал о своей стране и её истории.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участия в конкурсах, акциях и волонтерских проектах.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знаний о Приднестровье, проводимые в виде тестов или устных опросов.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187379" y="0"/>
            <a:ext cx="12192000" cy="6858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25400" y="0"/>
                  </a:moveTo>
                  <a:lnTo>
                    <a:pt x="4791192" y="0"/>
                  </a:lnTo>
                  <a:cubicBezTo>
                    <a:pt x="4797929" y="0"/>
                    <a:pt x="4804390" y="2676"/>
                    <a:pt x="4809153" y="7439"/>
                  </a:cubicBezTo>
                  <a:cubicBezTo>
                    <a:pt x="4813916" y="12203"/>
                    <a:pt x="4816592" y="18664"/>
                    <a:pt x="4816592" y="25400"/>
                  </a:cubicBezTo>
                  <a:lnTo>
                    <a:pt x="4816592" y="2683933"/>
                  </a:lnTo>
                  <a:cubicBezTo>
                    <a:pt x="4816592" y="2697961"/>
                    <a:pt x="4805221" y="2709333"/>
                    <a:pt x="4791192" y="2709333"/>
                  </a:cubicBezTo>
                  <a:lnTo>
                    <a:pt x="25400" y="2709333"/>
                  </a:lnTo>
                  <a:cubicBezTo>
                    <a:pt x="11372" y="2709333"/>
                    <a:pt x="0" y="2697961"/>
                    <a:pt x="0" y="2683933"/>
                  </a:cubicBezTo>
                  <a:lnTo>
                    <a:pt x="0" y="25400"/>
                  </a:lnTo>
                  <a:cubicBezTo>
                    <a:pt x="0" y="11372"/>
                    <a:pt x="11372" y="0"/>
                    <a:pt x="25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0857945" y="572132"/>
            <a:ext cx="703582" cy="703582"/>
          </a:xfrm>
          <a:custGeom>
            <a:avLst/>
            <a:gdLst/>
            <a:ahLst/>
            <a:cxnLst/>
            <a:rect l="l" t="t" r="r" b="b"/>
            <a:pathLst>
              <a:path w="1055373" h="1055373">
                <a:moveTo>
                  <a:pt x="1055373" y="0"/>
                </a:moveTo>
                <a:lnTo>
                  <a:pt x="0" y="0"/>
                </a:lnTo>
                <a:lnTo>
                  <a:pt x="0" y="1055374"/>
                </a:lnTo>
                <a:lnTo>
                  <a:pt x="1055373" y="1055374"/>
                </a:lnTo>
                <a:lnTo>
                  <a:pt x="10553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9290" y="351752"/>
            <a:ext cx="780342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9"/>
              </a:lnSpc>
            </a:pPr>
            <a:r>
              <a:rPr lang="ru-RU" sz="3085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Цели и задачи программы</a:t>
            </a:r>
            <a:r>
              <a:rPr lang="ru-RU" sz="3085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:</a:t>
            </a:r>
            <a:endParaRPr lang="ru-RU" sz="3085" dirty="0" smtClean="0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899351" y="-127660"/>
            <a:ext cx="6985660" cy="698566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  <a:ln w="19050" cap="sq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sp>
        <p:nvSpPr>
          <p:cNvPr id="10" name="AutoShape 10"/>
          <p:cNvSpPr/>
          <p:nvPr/>
        </p:nvSpPr>
        <p:spPr>
          <a:xfrm>
            <a:off x="521636" y="846265"/>
            <a:ext cx="5513411" cy="0"/>
          </a:xfrm>
          <a:prstGeom prst="line">
            <a:avLst/>
          </a:prstGeom>
          <a:ln w="19050" cap="flat">
            <a:solidFill>
              <a:srgbClr val="FAE2B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82082" y="923923"/>
            <a:ext cx="7735187" cy="634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10"/>
              </a:lnSpc>
              <a:spcBef>
                <a:spcPct val="0"/>
              </a:spcBef>
            </a:pPr>
            <a:endParaRPr sz="1200" dirty="0"/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Основной </a:t>
            </a:r>
            <a:r>
              <a:rPr lang="ru-RU" sz="2400" b="1" dirty="0">
                <a:solidFill>
                  <a:schemeClr val="bg1"/>
                </a:solidFill>
              </a:rPr>
              <a:t>целью программы является формирование у школьников чувства гордости за свою страну и осознания важности их роли в дальнейшем развитии Приднестровья. Программа охватывает школьников всех возрастных групп, начиная с младших классов до старших.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Задачи программы: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Формирование патриотизма и уважения к культуре и традициям Приднестровья.</a:t>
            </a: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bg1"/>
                </a:solidFill>
              </a:rPr>
              <a:t>Ознакомление с историческими событиями и важными личностями.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Развитие гражданской ответственности и понимания важности прав и обязанностей каждого гражданина.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Привлечение школьников к участию в социальных проектах и мероприятиях.</a:t>
            </a:r>
          </a:p>
          <a:p>
            <a:pPr algn="ctr">
              <a:lnSpc>
                <a:spcPts val="2110"/>
              </a:lnSpc>
              <a:spcBef>
                <a:spcPct val="0"/>
              </a:spcBef>
            </a:pPr>
            <a:r>
              <a:rPr lang="en-US" sz="1507" b="1" dirty="0" smtClean="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 </a:t>
            </a:r>
            <a:endParaRPr lang="en-US" sz="1507" b="1" dirty="0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algn="ctr">
              <a:lnSpc>
                <a:spcPts val="2110"/>
              </a:lnSpc>
              <a:spcBef>
                <a:spcPct val="0"/>
              </a:spcBef>
            </a:pPr>
            <a:r>
              <a:rPr lang="en-US" sz="1507" dirty="0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4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836" y="306037"/>
            <a:ext cx="1180755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"/>
              </a:lnSpc>
            </a:pPr>
            <a:r>
              <a:rPr lang="en-US" sz="1666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Структура программы строится на принципах дифференциации, с учетом психофизиологических и образовательных особенностей, учащихся каждой возрастной категории.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849343"/>
            <a:ext cx="12192000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"/>
              </a:lnSpc>
            </a:pPr>
            <a:r>
              <a:rPr lang="en-US" sz="1999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Младший школьный возраст (1-4 классы - начальное общее образование)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44173" y="3859530"/>
            <a:ext cx="866122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endParaRPr sz="1200"/>
          </a:p>
          <a:p>
            <a:pPr>
              <a:lnSpc>
                <a:spcPts val="2053"/>
              </a:lnSpc>
              <a:spcBef>
                <a:spcPct val="0"/>
              </a:spcBef>
            </a:pPr>
            <a:endParaRPr sz="1200"/>
          </a:p>
          <a:p>
            <a:pPr>
              <a:lnSpc>
                <a:spcPts val="2053"/>
              </a:lnSpc>
              <a:spcBef>
                <a:spcPct val="0"/>
              </a:spcBef>
            </a:pPr>
            <a:endParaRPr sz="1200"/>
          </a:p>
          <a:p>
            <a:pPr>
              <a:lnSpc>
                <a:spcPts val="2053"/>
              </a:lnSpc>
              <a:spcBef>
                <a:spcPct val="0"/>
              </a:spcBef>
            </a:pPr>
            <a:endParaRPr sz="1200"/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Ожидаемые результаты: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Формирование чувства гордости за свою страну.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Знание основных символов и праздников республики.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Повышение интереса к истории и культуре Приднестровья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5151" y="2518123"/>
            <a:ext cx="12322301" cy="2169868"/>
            <a:chOff x="0" y="0"/>
            <a:chExt cx="24644603" cy="433973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52795" b="15898"/>
            <a:stretch>
              <a:fillRect/>
            </a:stretch>
          </p:blipFill>
          <p:spPr>
            <a:xfrm>
              <a:off x="0" y="0"/>
              <a:ext cx="24644603" cy="4339736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13023" y="1120276"/>
            <a:ext cx="48503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Цель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: 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Формирование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начальных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представлений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о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гражданской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ответственности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и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патриотизме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,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привитие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любви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и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уважения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к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своей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стране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и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её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</a:t>
            </a:r>
            <a:r>
              <a:rPr lang="en-US" sz="1466" dirty="0" err="1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символике</a:t>
            </a:r>
            <a:r>
              <a:rPr lang="en-US" sz="1466" dirty="0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27626" y="1120276"/>
            <a:ext cx="5969757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Задачи: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Ознакомление с основными символами Приднестровья (флаг, герб, гимн).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Знакомство с культурой и традициями Приднестровья через игру, творчество, рассказы.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Развитие уважения к истории республики в доступной и игровой форме.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3023" y="4882304"/>
            <a:ext cx="6311995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Методы реализации: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Классные часы через игровые методики и упражнения, использование мультимедийных материалов.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Творческие конкурсы (рисунки, поделки на тему родной страны).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Песни, стихи и хороводы, посвященные республике.</a:t>
            </a:r>
          </a:p>
          <a:p>
            <a:pPr>
              <a:lnSpc>
                <a:spcPts val="2053"/>
              </a:lnSpc>
              <a:spcBef>
                <a:spcPct val="0"/>
              </a:spcBef>
            </a:pPr>
            <a:r>
              <a:rPr lang="en-US" sz="1466">
                <a:solidFill>
                  <a:srgbClr val="000000"/>
                </a:solidFill>
                <a:latin typeface="Lumberjack Inline"/>
                <a:ea typeface="Lumberjack Inline"/>
                <a:cs typeface="Lumberjack Inline"/>
                <a:sym typeface="Lumberjack Inline"/>
              </a:rPr>
              <a:t> · Интерактивные занятия, рассказы о героях и событиях из истории Приднестровья.</a:t>
            </a:r>
          </a:p>
        </p:txBody>
      </p:sp>
    </p:spTree>
    <p:extLst>
      <p:ext uri="{BB962C8B-B14F-4D97-AF65-F5344CB8AC3E}">
        <p14:creationId xmlns:p14="http://schemas.microsoft.com/office/powerpoint/2010/main" val="87206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80330" y="-331953"/>
            <a:ext cx="11061087" cy="12993935"/>
          </a:xfrm>
          <a:custGeom>
            <a:avLst/>
            <a:gdLst/>
            <a:ahLst/>
            <a:cxnLst/>
            <a:rect l="l" t="t" r="r" b="b"/>
            <a:pathLst>
              <a:path w="16591631" h="19490902">
                <a:moveTo>
                  <a:pt x="0" y="0"/>
                </a:moveTo>
                <a:lnTo>
                  <a:pt x="16591631" y="0"/>
                </a:lnTo>
                <a:lnTo>
                  <a:pt x="16591631" y="19490902"/>
                </a:lnTo>
                <a:lnTo>
                  <a:pt x="0" y="1949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97236" y="1805243"/>
            <a:ext cx="4716525" cy="3801032"/>
            <a:chOff x="0" y="0"/>
            <a:chExt cx="1863318" cy="15016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3318" cy="1501642"/>
            </a:xfrm>
            <a:custGeom>
              <a:avLst/>
              <a:gdLst/>
              <a:ahLst/>
              <a:cxnLst/>
              <a:rect l="l" t="t" r="r" b="b"/>
              <a:pathLst>
                <a:path w="1863318" h="1501642">
                  <a:moveTo>
                    <a:pt x="0" y="0"/>
                  </a:moveTo>
                  <a:lnTo>
                    <a:pt x="1863318" y="0"/>
                  </a:lnTo>
                  <a:lnTo>
                    <a:pt x="1863318" y="1501642"/>
                  </a:lnTo>
                  <a:lnTo>
                    <a:pt x="0" y="1501642"/>
                  </a:ln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863318" cy="15587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4810524">
            <a:off x="3622416" y="6151617"/>
            <a:ext cx="10813077" cy="2365361"/>
          </a:xfrm>
          <a:custGeom>
            <a:avLst/>
            <a:gdLst/>
            <a:ahLst/>
            <a:cxnLst/>
            <a:rect l="l" t="t" r="r" b="b"/>
            <a:pathLst>
              <a:path w="16219616" h="3548041">
                <a:moveTo>
                  <a:pt x="0" y="0"/>
                </a:moveTo>
                <a:lnTo>
                  <a:pt x="16219616" y="0"/>
                </a:lnTo>
                <a:lnTo>
                  <a:pt x="16219616" y="3548041"/>
                </a:lnTo>
                <a:lnTo>
                  <a:pt x="0" y="3548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357843" y="1768015"/>
            <a:ext cx="3834157" cy="5190291"/>
            <a:chOff x="0" y="0"/>
            <a:chExt cx="1514729" cy="20504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14729" cy="2050485"/>
            </a:xfrm>
            <a:custGeom>
              <a:avLst/>
              <a:gdLst/>
              <a:ahLst/>
              <a:cxnLst/>
              <a:rect l="l" t="t" r="r" b="b"/>
              <a:pathLst>
                <a:path w="1514729" h="2050485">
                  <a:moveTo>
                    <a:pt x="0" y="0"/>
                  </a:moveTo>
                  <a:lnTo>
                    <a:pt x="1514729" y="0"/>
                  </a:lnTo>
                  <a:lnTo>
                    <a:pt x="1514729" y="2050485"/>
                  </a:lnTo>
                  <a:lnTo>
                    <a:pt x="0" y="2050485"/>
                  </a:ln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514729" cy="21076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51528" y="2697272"/>
            <a:ext cx="5339117" cy="3987047"/>
            <a:chOff x="0" y="0"/>
            <a:chExt cx="10678235" cy="797409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l="16522" r="16522"/>
            <a:stretch>
              <a:fillRect/>
            </a:stretch>
          </p:blipFill>
          <p:spPr>
            <a:xfrm>
              <a:off x="0" y="0"/>
              <a:ext cx="10678235" cy="7974093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6941088" y="453212"/>
            <a:ext cx="4896986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1946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Средний школьный возраст </a:t>
            </a:r>
          </a:p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1946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(5-9 классы – основное общее образование)</a:t>
            </a:r>
          </a:p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1946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 algn="ctr">
              <a:lnSpc>
                <a:spcPts val="2725"/>
              </a:lnSpc>
              <a:spcBef>
                <a:spcPct val="0"/>
              </a:spcBef>
            </a:pPr>
            <a:r>
              <a:rPr lang="en-US" sz="1946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-2540000" y="215503"/>
            <a:ext cx="9411915" cy="5116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Цель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: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Углубление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знаний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о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Приднестровье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развитие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патриотизма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через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осознание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истории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традиций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республики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активное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вовлечение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коллективные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формы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патриотической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деятельности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endParaRPr lang="en-US" sz="136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Задачи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: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Изучение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ключевых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исторических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событий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фигур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сыгравших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важную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роль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становлении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Приднестровья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Формирование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понятия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о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правовой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ответственности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гражданских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обязанностях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Введение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основы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гражданского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общества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развитие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активной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гражданской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позиции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endParaRPr lang="en-US" sz="136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Методы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реализации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: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Проведение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уроков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классных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часов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гражданского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образования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с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элементами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ролевых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игр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Экскурсии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исторические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мемориальные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места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Приднестровья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Обсуждение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актуальных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вопросов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гражданского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общества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через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дебаты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круглые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столы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Участие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волонтерских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социальных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проектах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,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посвященных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благоустройству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endParaRPr lang="en-US" sz="1360" b="1" dirty="0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Ожидаемые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результаты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: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Углубленное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понимание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исторической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значимости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Приднестровья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его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символов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Развитие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правового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сознания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осознание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личной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ответственности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за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судьбу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страны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Активное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участие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в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школьных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и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общественных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  <a:r>
              <a:rPr lang="en-US" sz="1360" b="1" dirty="0" err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мероприятиях</a:t>
            </a: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.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>
              <a:lnSpc>
                <a:spcPts val="1905"/>
              </a:lnSpc>
              <a:spcBef>
                <a:spcPct val="0"/>
              </a:spcBef>
            </a:pPr>
            <a:r>
              <a:rPr lang="en-US" sz="1360" b="1" dirty="0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57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76977" y="-2423250"/>
            <a:ext cx="11061087" cy="12993935"/>
          </a:xfrm>
          <a:custGeom>
            <a:avLst/>
            <a:gdLst/>
            <a:ahLst/>
            <a:cxnLst/>
            <a:rect l="l" t="t" r="r" b="b"/>
            <a:pathLst>
              <a:path w="16591631" h="19490902">
                <a:moveTo>
                  <a:pt x="0" y="0"/>
                </a:moveTo>
                <a:lnTo>
                  <a:pt x="16591631" y="0"/>
                </a:lnTo>
                <a:lnTo>
                  <a:pt x="16591631" y="19490902"/>
                </a:lnTo>
                <a:lnTo>
                  <a:pt x="0" y="1949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56314" y="329099"/>
            <a:ext cx="5607855" cy="2678131"/>
            <a:chOff x="0" y="0"/>
            <a:chExt cx="2215449" cy="10580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5449" cy="1058027"/>
            </a:xfrm>
            <a:custGeom>
              <a:avLst/>
              <a:gdLst/>
              <a:ahLst/>
              <a:cxnLst/>
              <a:rect l="l" t="t" r="r" b="b"/>
              <a:pathLst>
                <a:path w="2215449" h="1058027">
                  <a:moveTo>
                    <a:pt x="0" y="0"/>
                  </a:moveTo>
                  <a:lnTo>
                    <a:pt x="2215449" y="0"/>
                  </a:lnTo>
                  <a:lnTo>
                    <a:pt x="2215449" y="1058027"/>
                  </a:lnTo>
                  <a:lnTo>
                    <a:pt x="0" y="105802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15449" cy="111517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56314" y="3279827"/>
            <a:ext cx="5607855" cy="2741851"/>
            <a:chOff x="0" y="0"/>
            <a:chExt cx="2215449" cy="1083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5449" cy="1083200"/>
            </a:xfrm>
            <a:custGeom>
              <a:avLst/>
              <a:gdLst/>
              <a:ahLst/>
              <a:cxnLst/>
              <a:rect l="l" t="t" r="r" b="b"/>
              <a:pathLst>
                <a:path w="2215449" h="1083200">
                  <a:moveTo>
                    <a:pt x="0" y="0"/>
                  </a:moveTo>
                  <a:lnTo>
                    <a:pt x="2215449" y="0"/>
                  </a:lnTo>
                  <a:lnTo>
                    <a:pt x="2215449" y="1083200"/>
                  </a:lnTo>
                  <a:lnTo>
                    <a:pt x="0" y="10832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15449" cy="11403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6815" y="551012"/>
            <a:ext cx="3893503" cy="2234305"/>
            <a:chOff x="0" y="0"/>
            <a:chExt cx="7787007" cy="446861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t="7413" b="7413"/>
            <a:stretch>
              <a:fillRect/>
            </a:stretch>
          </p:blipFill>
          <p:spPr>
            <a:xfrm>
              <a:off x="0" y="0"/>
              <a:ext cx="7787007" cy="446861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" y="3533600"/>
            <a:ext cx="4050403" cy="2234305"/>
            <a:chOff x="0" y="0"/>
            <a:chExt cx="8100806" cy="446861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8910" b="8910"/>
            <a:stretch>
              <a:fillRect/>
            </a:stretch>
          </p:blipFill>
          <p:spPr>
            <a:xfrm>
              <a:off x="0" y="0"/>
              <a:ext cx="8100806" cy="4468610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4983338" y="277895"/>
            <a:ext cx="503991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3"/>
              </a:lnSpc>
              <a:spcBef>
                <a:spcPct val="0"/>
              </a:spcBef>
            </a:pPr>
            <a:r>
              <a:rPr lang="en-US" sz="1695" b="1">
                <a:solidFill>
                  <a:srgbClr val="FF3131"/>
                </a:solidFill>
                <a:latin typeface="PT Serif Bold"/>
                <a:ea typeface="PT Serif Bold"/>
                <a:cs typeface="PT Serif Bold"/>
                <a:sym typeface="PT Serif Bold"/>
              </a:rPr>
              <a:t>Старший школьный возраст (10-11 классы – среднее (полное) общее образование)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83338" y="1114064"/>
            <a:ext cx="7005839" cy="600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Цель: Развитие зрелого патриотизма, формирование гражданской позиции, осознание своего вклада в развитие республики, углубленное понимание роли каждого гражданина в демократическом процессе.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endParaRPr lang="en-US" sz="1285" b="1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Задачи: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Развитие навыков гражданской активности и социальной ответственности.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Углубленное знакомство с Конституцией Приднестровья, правами и обязанностями граждан.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Осознание своей роли в сохранении независимости и суверенитета республики.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endParaRPr lang="en-US" sz="1285" b="1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Методы реализации: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Проведение тематических лекций и семинаров с участием экспертов (историков, юристов, представителей местных органов власти).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Дискуссии и дебаты на тему политической активности и правового государства. о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Творческие проекты, направленные на популяризацию патриотизма и гражданской ответственности.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· Участие в республиканских конкурсах, волонтерских и социальных проектах, помощь ветеранам.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endParaRPr lang="en-US" sz="1285" b="1">
              <a:solidFill>
                <a:srgbClr val="000000"/>
              </a:solidFill>
              <a:latin typeface="PT Serif Bold"/>
              <a:ea typeface="PT Serif Bold"/>
              <a:cs typeface="PT Serif Bold"/>
              <a:sym typeface="PT Serif Bold"/>
            </a:endParaRP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Ожидаемые результаты: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Повышение уровня гражданской сознательности, готовности участвовать в жизни своей страны.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Осознание своей роли в сохранении независимости и развитии республики.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· Активное участие в выборах, социальных проектах, инициативных группах.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  <a:p>
            <a:pPr>
              <a:lnSpc>
                <a:spcPts val="1800"/>
              </a:lnSpc>
              <a:spcBef>
                <a:spcPct val="0"/>
              </a:spcBef>
            </a:pPr>
            <a:r>
              <a:rPr lang="en-US" sz="1285" b="1">
                <a:solidFill>
                  <a:srgbClr val="000000"/>
                </a:solidFill>
                <a:latin typeface="PT Serif Bold"/>
                <a:ea typeface="PT Serif Bold"/>
                <a:cs typeface="PT Serif Bold"/>
                <a:sym typeface="PT Serif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3155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8793" y="253441"/>
            <a:ext cx="11634779" cy="6315338"/>
            <a:chOff x="0" y="0"/>
            <a:chExt cx="4596456" cy="2494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6456" cy="2494948"/>
            </a:xfrm>
            <a:custGeom>
              <a:avLst/>
              <a:gdLst/>
              <a:ahLst/>
              <a:cxnLst/>
              <a:rect l="l" t="t" r="r" b="b"/>
              <a:pathLst>
                <a:path w="4596456" h="2494948">
                  <a:moveTo>
                    <a:pt x="26616" y="0"/>
                  </a:moveTo>
                  <a:lnTo>
                    <a:pt x="4569839" y="0"/>
                  </a:lnTo>
                  <a:cubicBezTo>
                    <a:pt x="4576899" y="0"/>
                    <a:pt x="4583669" y="2804"/>
                    <a:pt x="4588660" y="7796"/>
                  </a:cubicBezTo>
                  <a:cubicBezTo>
                    <a:pt x="4593652" y="12787"/>
                    <a:pt x="4596456" y="19557"/>
                    <a:pt x="4596456" y="26616"/>
                  </a:cubicBezTo>
                  <a:lnTo>
                    <a:pt x="4596456" y="2468332"/>
                  </a:lnTo>
                  <a:cubicBezTo>
                    <a:pt x="4596456" y="2475391"/>
                    <a:pt x="4593652" y="2482161"/>
                    <a:pt x="4588660" y="2487152"/>
                  </a:cubicBezTo>
                  <a:cubicBezTo>
                    <a:pt x="4583669" y="2492144"/>
                    <a:pt x="4576899" y="2494948"/>
                    <a:pt x="4569839" y="2494948"/>
                  </a:cubicBezTo>
                  <a:lnTo>
                    <a:pt x="26616" y="2494948"/>
                  </a:lnTo>
                  <a:cubicBezTo>
                    <a:pt x="19557" y="2494948"/>
                    <a:pt x="12787" y="2492144"/>
                    <a:pt x="7796" y="2487152"/>
                  </a:cubicBezTo>
                  <a:cubicBezTo>
                    <a:pt x="2804" y="2482161"/>
                    <a:pt x="0" y="2475391"/>
                    <a:pt x="0" y="2468332"/>
                  </a:cubicBezTo>
                  <a:lnTo>
                    <a:pt x="0" y="26616"/>
                  </a:lnTo>
                  <a:cubicBezTo>
                    <a:pt x="0" y="19557"/>
                    <a:pt x="2804" y="12787"/>
                    <a:pt x="7796" y="7796"/>
                  </a:cubicBezTo>
                  <a:cubicBezTo>
                    <a:pt x="12787" y="2804"/>
                    <a:pt x="19557" y="0"/>
                    <a:pt x="2661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6456" cy="25330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3992" y="4995135"/>
            <a:ext cx="5436621" cy="372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ru-RU" sz="3212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ФОРМЫ РАБОТЫ</a:t>
            </a:r>
            <a:endParaRPr lang="en-US" sz="3212" dirty="0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91132" y="814159"/>
            <a:ext cx="747626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6000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04172" y="2526031"/>
            <a:ext cx="94795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6000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2.</a:t>
            </a:r>
          </a:p>
        </p:txBody>
      </p:sp>
      <p:sp>
        <p:nvSpPr>
          <p:cNvPr id="9" name="AutoShape 9"/>
          <p:cNvSpPr/>
          <p:nvPr/>
        </p:nvSpPr>
        <p:spPr>
          <a:xfrm>
            <a:off x="685801" y="6165850"/>
            <a:ext cx="5148275" cy="0"/>
          </a:xfrm>
          <a:prstGeom prst="line">
            <a:avLst/>
          </a:prstGeom>
          <a:ln w="19050" cap="flat">
            <a:solidFill>
              <a:srgbClr val="FAE2B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621518" y="660492"/>
            <a:ext cx="4829176" cy="1623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/>
                </a:solidFill>
              </a:rPr>
              <a:t>Классные часы и тематические беседы — </a:t>
            </a:r>
            <a:r>
              <a:rPr lang="ru-RU" sz="2200" b="1" dirty="0" smtClean="0">
                <a:solidFill>
                  <a:schemeClr val="bg1"/>
                </a:solidFill>
              </a:rPr>
              <a:t>обсуждения </a:t>
            </a:r>
            <a:r>
              <a:rPr lang="ru-RU" sz="2200" b="1" dirty="0">
                <a:solidFill>
                  <a:schemeClr val="bg1"/>
                </a:solidFill>
              </a:rPr>
              <a:t>на тему гражданских обязанностей, роли Приднестровья в мировой истории.</a:t>
            </a:r>
          </a:p>
          <a:p>
            <a:pPr>
              <a:lnSpc>
                <a:spcPts val="2053"/>
              </a:lnSpc>
            </a:pPr>
            <a:endParaRPr lang="en-US" sz="1400" spc="-70" dirty="0">
              <a:solidFill>
                <a:schemeClr val="bg1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07245" y="2182027"/>
            <a:ext cx="4711935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200" b="1" dirty="0">
                <a:solidFill>
                  <a:schemeClr val="bg1"/>
                </a:solidFill>
              </a:rPr>
              <a:t>Экскурсии по памятным местам</a:t>
            </a:r>
            <a:r>
              <a:rPr lang="ru-RU" sz="2200" dirty="0">
                <a:solidFill>
                  <a:schemeClr val="bg1"/>
                </a:solidFill>
              </a:rPr>
              <a:t> — посещение мемориалов, памятников, исторических объектов, что помогает глубже понять значимость нашей истории.</a:t>
            </a:r>
          </a:p>
          <a:p>
            <a:pPr>
              <a:lnSpc>
                <a:spcPts val="2053"/>
              </a:lnSpc>
            </a:pPr>
            <a:endParaRPr lang="en-US" sz="1466" spc="-70" dirty="0">
              <a:solidFill>
                <a:schemeClr val="bg1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  <a:p>
            <a:pPr>
              <a:lnSpc>
                <a:spcPts val="2053"/>
              </a:lnSpc>
            </a:pPr>
            <a:endParaRPr lang="en-US" sz="1466" spc="-70" dirty="0">
              <a:solidFill>
                <a:srgbClr val="FFFFFF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74488" y="4267241"/>
            <a:ext cx="1153121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6000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67770" y="3988099"/>
            <a:ext cx="643603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000" b="1" dirty="0">
                <a:solidFill>
                  <a:schemeClr val="bg1"/>
                </a:solidFill>
              </a:rPr>
              <a:t>Встречи с ветеранами и участниками исторических событий</a:t>
            </a:r>
            <a:r>
              <a:rPr lang="ru-RU" sz="2000" dirty="0">
                <a:solidFill>
                  <a:schemeClr val="bg1"/>
                </a:solidFill>
              </a:rPr>
              <a:t> — личный контакт с людьми, которые прошли через тяжелые страницы нашей истории, дает учащимся уникальный опыт.</a:t>
            </a:r>
          </a:p>
          <a:p>
            <a:pPr lvl="0" algn="just"/>
            <a:r>
              <a:rPr lang="ru-RU" sz="2000" b="1" dirty="0">
                <a:solidFill>
                  <a:schemeClr val="bg1"/>
                </a:solidFill>
              </a:rPr>
              <a:t>Участие в конкурсах и акциях</a:t>
            </a:r>
            <a:r>
              <a:rPr lang="ru-RU" sz="2000" dirty="0">
                <a:solidFill>
                  <a:schemeClr val="bg1"/>
                </a:solidFill>
              </a:rPr>
              <a:t> — например, республиканские конкурсы рисунков, эссе на тему истории Приднестровья, участие в волонтерских инициативах.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987970">
            <a:off x="575900" y="-794264"/>
            <a:ext cx="4718093" cy="5456859"/>
            <a:chOff x="0" y="0"/>
            <a:chExt cx="4428490" cy="5121910"/>
          </a:xfrm>
        </p:grpSpPr>
        <p:sp>
          <p:nvSpPr>
            <p:cNvPr id="15" name="Freeform 15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l="-24635" r="-2463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t="-13217" b="-1321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22" name="Прямоугольник 21"/>
          <p:cNvSpPr/>
          <p:nvPr/>
        </p:nvSpPr>
        <p:spPr>
          <a:xfrm>
            <a:off x="4341903" y="5070313"/>
            <a:ext cx="825867" cy="777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340"/>
              </a:lnSpc>
            </a:pPr>
            <a:r>
              <a:rPr lang="ru-RU" sz="6000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4.</a:t>
            </a:r>
            <a:endParaRPr lang="en-US" sz="6000" dirty="0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</p:spTree>
    <p:extLst>
      <p:ext uri="{BB962C8B-B14F-4D97-AF65-F5344CB8AC3E}">
        <p14:creationId xmlns:p14="http://schemas.microsoft.com/office/powerpoint/2010/main" val="4226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" y="1025611"/>
            <a:ext cx="12191999" cy="59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514"/>
            <a:ext cx="12171680" cy="10770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schemeClr val="tx1"/>
                </a:solidFill>
                <a:latin typeface="Arial Black" panose="020B0A04020102020204" pitchFamily="34" charset="0"/>
              </a:rPr>
              <a:t>Основные направления и мероприятия по реализации </a:t>
            </a:r>
            <a:r>
              <a:rPr lang="ru-RU" sz="2133" b="1" dirty="0">
                <a:solidFill>
                  <a:schemeClr val="tx1"/>
                </a:solidFill>
                <a:latin typeface="Arial Black" panose="020B0A04020102020204" pitchFamily="34" charset="0"/>
              </a:rPr>
              <a:t>воспитательной практики гражданско-патриотической направленности</a:t>
            </a:r>
            <a:r>
              <a:rPr lang="ru-RU" sz="2133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133" b="1" dirty="0">
                <a:solidFill>
                  <a:srgbClr val="FF0000"/>
                </a:solidFill>
                <a:latin typeface="Arial Black" panose="020B0A04020102020204" pitchFamily="34" charset="0"/>
              </a:rPr>
              <a:t>«Я ГРАЖДАНИН ПРИДНЕСТРОВСКОЙ МОЛДАВСКОЙ РЕСПУБЛИКИ»</a:t>
            </a:r>
            <a:endParaRPr lang="ru-RU" sz="2133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25146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719048" y="1231157"/>
            <a:ext cx="7623221" cy="120032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Мероприятия по сохранению и развитию единства </a:t>
            </a:r>
            <a:r>
              <a:rPr lang="ru-RU" sz="2400" b="1" dirty="0">
                <a:solidFill>
                  <a:schemeClr val="bg1"/>
                </a:solidFill>
              </a:rPr>
              <a:t>Приднестровского народа и укреплению </a:t>
            </a:r>
            <a:r>
              <a:rPr lang="ru-RU" sz="2400" b="1" dirty="0">
                <a:solidFill>
                  <a:schemeClr val="bg1"/>
                </a:solidFill>
              </a:rPr>
              <a:t>государственности </a:t>
            </a:r>
            <a:r>
              <a:rPr lang="ru-RU" sz="2400" b="1" dirty="0">
                <a:solidFill>
                  <a:schemeClr val="bg1"/>
                </a:solidFill>
              </a:rPr>
              <a:t>Приднестровья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7169" y="2491714"/>
            <a:ext cx="70991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Социально ориентированные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мероприятия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1250" y="3219733"/>
            <a:ext cx="653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Мероприятия, направленные на охрану </a:t>
            </a:r>
            <a:r>
              <a:rPr lang="ru-RU" sz="2400" b="1" dirty="0">
                <a:solidFill>
                  <a:schemeClr val="bg1"/>
                </a:solidFill>
              </a:rPr>
              <a:t>здоровья приднестровского </a:t>
            </a:r>
            <a:r>
              <a:rPr lang="ru-RU" sz="2400" b="1" dirty="0">
                <a:solidFill>
                  <a:schemeClr val="bg1"/>
                </a:solidFill>
              </a:rPr>
              <a:t>народа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2346" y="4097259"/>
            <a:ext cx="665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Просветительские мероприятия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82346" y="4601615"/>
            <a:ext cx="6613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Мероприятия по сохранению и популяризации </a:t>
            </a:r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историко-культурного </a:t>
            </a:r>
            <a:r>
              <a:rPr lang="ru-RU" sz="2400" b="1" dirty="0">
                <a:solidFill>
                  <a:schemeClr val="bg1"/>
                </a:solidFill>
              </a:rPr>
              <a:t>наследия Приднестровья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6503" y="5475303"/>
            <a:ext cx="594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Мероприятия спортивной направленности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5517" y="5876609"/>
            <a:ext cx="769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Мероприятия туристической</a:t>
            </a:r>
            <a:r>
              <a:rPr lang="ru-RU" sz="2400" b="1" dirty="0">
                <a:solidFill>
                  <a:schemeClr val="bg1"/>
                </a:solidFill>
              </a:rPr>
              <a:t> направленности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5517" y="6266459"/>
            <a:ext cx="88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Мероприятия по благоустройству и развитию территорий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13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r>
              <a:rPr lang="ru-RU" dirty="0" smtClean="0"/>
              <a:t>с</a:t>
            </a:r>
            <a:endParaRPr lang="ru-RU" dirty="0"/>
          </a:p>
        </p:txBody>
      </p:sp>
      <p:grpSp>
        <p:nvGrpSpPr>
          <p:cNvPr id="3" name="Group 3"/>
          <p:cNvGrpSpPr/>
          <p:nvPr/>
        </p:nvGrpSpPr>
        <p:grpSpPr>
          <a:xfrm>
            <a:off x="292671" y="240322"/>
            <a:ext cx="11634779" cy="6315338"/>
            <a:chOff x="0" y="0"/>
            <a:chExt cx="4596456" cy="2494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6456" cy="2494948"/>
            </a:xfrm>
            <a:custGeom>
              <a:avLst/>
              <a:gdLst/>
              <a:ahLst/>
              <a:cxnLst/>
              <a:rect l="l" t="t" r="r" b="b"/>
              <a:pathLst>
                <a:path w="4596456" h="2494948">
                  <a:moveTo>
                    <a:pt x="26616" y="0"/>
                  </a:moveTo>
                  <a:lnTo>
                    <a:pt x="4569839" y="0"/>
                  </a:lnTo>
                  <a:cubicBezTo>
                    <a:pt x="4576899" y="0"/>
                    <a:pt x="4583669" y="2804"/>
                    <a:pt x="4588660" y="7796"/>
                  </a:cubicBezTo>
                  <a:cubicBezTo>
                    <a:pt x="4593652" y="12787"/>
                    <a:pt x="4596456" y="19557"/>
                    <a:pt x="4596456" y="26616"/>
                  </a:cubicBezTo>
                  <a:lnTo>
                    <a:pt x="4596456" y="2468332"/>
                  </a:lnTo>
                  <a:cubicBezTo>
                    <a:pt x="4596456" y="2475391"/>
                    <a:pt x="4593652" y="2482161"/>
                    <a:pt x="4588660" y="2487152"/>
                  </a:cubicBezTo>
                  <a:cubicBezTo>
                    <a:pt x="4583669" y="2492144"/>
                    <a:pt x="4576899" y="2494948"/>
                    <a:pt x="4569839" y="2494948"/>
                  </a:cubicBezTo>
                  <a:lnTo>
                    <a:pt x="26616" y="2494948"/>
                  </a:lnTo>
                  <a:cubicBezTo>
                    <a:pt x="19557" y="2494948"/>
                    <a:pt x="12787" y="2492144"/>
                    <a:pt x="7796" y="2487152"/>
                  </a:cubicBezTo>
                  <a:cubicBezTo>
                    <a:pt x="2804" y="2482161"/>
                    <a:pt x="0" y="2475391"/>
                    <a:pt x="0" y="2468332"/>
                  </a:cubicBezTo>
                  <a:lnTo>
                    <a:pt x="0" y="26616"/>
                  </a:lnTo>
                  <a:cubicBezTo>
                    <a:pt x="0" y="19557"/>
                    <a:pt x="2804" y="12787"/>
                    <a:pt x="7796" y="7796"/>
                  </a:cubicBezTo>
                  <a:cubicBezTo>
                    <a:pt x="12787" y="2804"/>
                    <a:pt x="19557" y="0"/>
                    <a:pt x="2661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6456" cy="25330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8725" y="4777919"/>
            <a:ext cx="4679487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ru-RU" sz="2400" dirty="0" smtClean="0">
                <a:solidFill>
                  <a:srgbClr val="FAE2B0"/>
                </a:solidFill>
                <a:ea typeface="Arsenica"/>
                <a:cs typeface="Arsenica"/>
                <a:sym typeface="Arsenica"/>
              </a:rPr>
              <a:t>Основные мероприятия программы:</a:t>
            </a:r>
          </a:p>
          <a:p>
            <a:pPr>
              <a:lnSpc>
                <a:spcPts val="2859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мероприятий</a:t>
            </a:r>
            <a:r>
              <a:rPr lang="ru-RU" sz="2400" dirty="0">
                <a:solidFill>
                  <a:schemeClr val="bg1"/>
                </a:solidFill>
              </a:rPr>
              <a:t>, направленных на развитие гражданской активности и патриотизма. </a:t>
            </a:r>
            <a:endParaRPr lang="en-US" sz="2400" dirty="0">
              <a:solidFill>
                <a:srgbClr val="FAE2B0"/>
              </a:solidFill>
              <a:ea typeface="Arsenica"/>
              <a:cs typeface="Arsenica"/>
              <a:sym typeface="Arsenic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37982" y="764055"/>
            <a:ext cx="106160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6000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62402" y="2387509"/>
            <a:ext cx="106160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6000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2.</a:t>
            </a:r>
          </a:p>
        </p:txBody>
      </p:sp>
      <p:sp>
        <p:nvSpPr>
          <p:cNvPr id="9" name="AutoShape 9"/>
          <p:cNvSpPr/>
          <p:nvPr/>
        </p:nvSpPr>
        <p:spPr>
          <a:xfrm>
            <a:off x="685801" y="6165849"/>
            <a:ext cx="4698465" cy="144023"/>
          </a:xfrm>
          <a:prstGeom prst="line">
            <a:avLst/>
          </a:prstGeom>
          <a:ln w="19050" cap="flat">
            <a:solidFill>
              <a:srgbClr val="FAE2B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454671" y="476143"/>
            <a:ext cx="5322170" cy="1646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</a:rPr>
              <a:t>Цикл праздничных мероприятий: День образования Приднестровья, День Победы, День Конституции.</a:t>
            </a:r>
          </a:p>
          <a:p>
            <a:pPr>
              <a:lnSpc>
                <a:spcPts val="2053"/>
              </a:lnSpc>
            </a:pPr>
            <a:endParaRPr lang="en-US" sz="1466" spc="-70" dirty="0">
              <a:solidFill>
                <a:schemeClr val="bg1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  <a:p>
            <a:pPr>
              <a:lnSpc>
                <a:spcPts val="2053"/>
              </a:lnSpc>
            </a:pPr>
            <a:endParaRPr lang="en-US" sz="1466" spc="-70" dirty="0">
              <a:solidFill>
                <a:schemeClr val="bg1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440398" y="2119296"/>
            <a:ext cx="5010295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400" b="1" dirty="0">
                <a:solidFill>
                  <a:schemeClr val="bg1"/>
                </a:solidFill>
              </a:rPr>
              <a:t>Мероприятия, связанные с социальным служением: участие школьников в благотворительных акциях, волонтерских проектах, экологических акциях.</a:t>
            </a:r>
          </a:p>
          <a:p>
            <a:pPr algn="just">
              <a:lnSpc>
                <a:spcPts val="2053"/>
              </a:lnSpc>
            </a:pPr>
            <a:endParaRPr lang="en-US" b="1" spc="-70" dirty="0">
              <a:solidFill>
                <a:schemeClr val="bg1"/>
              </a:solidFill>
              <a:ea typeface="HK Grotesk Light"/>
              <a:cs typeface="HK Grotesk Light"/>
              <a:sym typeface="HK Grotesk Light"/>
            </a:endParaRPr>
          </a:p>
          <a:p>
            <a:pPr>
              <a:lnSpc>
                <a:spcPts val="2053"/>
              </a:lnSpc>
            </a:pPr>
            <a:endParaRPr lang="en-US" sz="1466" spc="-70" dirty="0">
              <a:solidFill>
                <a:srgbClr val="FFFFFF"/>
              </a:solidFill>
              <a:latin typeface="HK Grotesk Light"/>
              <a:ea typeface="HK Grotesk Light"/>
              <a:cs typeface="HK Grotesk Light"/>
              <a:sym typeface="HK Grotesk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62964" y="4164842"/>
            <a:ext cx="106160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en-US" sz="6000" dirty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3.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63284" y="4164842"/>
            <a:ext cx="518740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ru-RU" sz="2400" b="1" dirty="0">
                <a:solidFill>
                  <a:schemeClr val="bg1"/>
                </a:solidFill>
              </a:rPr>
              <a:t>Исторические и культурные конкурсы</a:t>
            </a:r>
            <a:r>
              <a:rPr lang="ru-RU" sz="2400" dirty="0">
                <a:solidFill>
                  <a:schemeClr val="bg1"/>
                </a:solidFill>
              </a:rPr>
              <a:t>: республиканский конкурс «Моя Родина — Приднестровье», конкурс рисунков и эссе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Спортивные  и военно-патриотические мероприятия.</a:t>
            </a:r>
            <a:endParaRPr lang="ru-RU" sz="2400" b="1" dirty="0">
              <a:solidFill>
                <a:schemeClr val="bg1"/>
              </a:solidFill>
            </a:endParaRPr>
          </a:p>
          <a:p>
            <a:pPr lvl="0" algn="just"/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-987970">
            <a:off x="575900" y="-794264"/>
            <a:ext cx="4718093" cy="5456859"/>
            <a:chOff x="0" y="0"/>
            <a:chExt cx="4428490" cy="5121910"/>
          </a:xfrm>
        </p:grpSpPr>
        <p:sp>
          <p:nvSpPr>
            <p:cNvPr id="15" name="Freeform 15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4"/>
              <a:stretch>
                <a:fillRect l="-24635" r="-2463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t="-13217" b="-1321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22" name="TextBox 12"/>
          <p:cNvSpPr txBox="1"/>
          <p:nvPr/>
        </p:nvSpPr>
        <p:spPr>
          <a:xfrm>
            <a:off x="5467933" y="5626411"/>
            <a:ext cx="1061601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40"/>
              </a:lnSpc>
            </a:pPr>
            <a:r>
              <a:rPr lang="ru-RU" sz="6000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4</a:t>
            </a:r>
            <a:r>
              <a:rPr lang="en-US" sz="6000" dirty="0" smtClean="0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.</a:t>
            </a:r>
            <a:endParaRPr lang="en-US" sz="6000" dirty="0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</p:spTree>
    <p:extLst>
      <p:ext uri="{BB962C8B-B14F-4D97-AF65-F5344CB8AC3E}">
        <p14:creationId xmlns:p14="http://schemas.microsoft.com/office/powerpoint/2010/main" val="24961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1368</Words>
  <Application>Microsoft Office PowerPoint</Application>
  <PresentationFormat>Широкоэкранный</PresentationFormat>
  <Paragraphs>165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42" baseType="lpstr">
      <vt:lpstr>Arial</vt:lpstr>
      <vt:lpstr>Arial Black</vt:lpstr>
      <vt:lpstr>Arsenica</vt:lpstr>
      <vt:lpstr>Arsenica Bold</vt:lpstr>
      <vt:lpstr>Calibri</vt:lpstr>
      <vt:lpstr>Calibri Light</vt:lpstr>
      <vt:lpstr>Georgia</vt:lpstr>
      <vt:lpstr>HK Grotesk Light</vt:lpstr>
      <vt:lpstr>Lumberjack Inline</vt:lpstr>
      <vt:lpstr>PT Serif</vt:lpstr>
      <vt:lpstr>PT Serif Bold</vt:lpstr>
      <vt:lpstr>Roboto Mono Bold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98</cp:revision>
  <cp:lastPrinted>2025-03-28T08:26:35Z</cp:lastPrinted>
  <dcterms:created xsi:type="dcterms:W3CDTF">2025-03-27T21:25:56Z</dcterms:created>
  <dcterms:modified xsi:type="dcterms:W3CDTF">2025-10-31T14:39:29Z</dcterms:modified>
</cp:coreProperties>
</file>