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321" r:id="rId3"/>
    <p:sldId id="323" r:id="rId4"/>
    <p:sldId id="324" r:id="rId5"/>
    <p:sldId id="325" r:id="rId6"/>
    <p:sldId id="326" r:id="rId7"/>
    <p:sldId id="328" r:id="rId8"/>
    <p:sldId id="329" r:id="rId9"/>
    <p:sldId id="330" r:id="rId10"/>
    <p:sldId id="331" r:id="rId11"/>
    <p:sldId id="33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61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88" y="-900"/>
      </p:cViewPr>
      <p:guideLst>
        <p:guide orient="horz" pos="2160"/>
        <p:guide pos="3840"/>
        <p:guide pos="461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2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3989-376D-4CEE-A9CF-2A57964CEDD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DCC5-E3E0-435E-8CE6-FE6B97CB1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6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7E7F35-419F-4ECC-A782-0E0E0B7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778" r="93333">
                        <a14:foregroundMark x1="93056" y1="44167" x2="93611" y2="80278"/>
                        <a14:foregroundMark x1="6111" y1="25556" x2="9722" y2="65000"/>
                        <a14:foregroundMark x1="9722" y1="65000" x2="7778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384">
            <a:off x="-725450" y="3445356"/>
            <a:ext cx="4509792" cy="4509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664" y="51931"/>
            <a:ext cx="11590671" cy="7353211"/>
          </a:xfrm>
        </p:spPr>
        <p:txBody>
          <a:bodyPr>
            <a:noAutofit/>
          </a:bodyPr>
          <a:lstStyle/>
          <a:p>
            <a:pPr indent="450215" algn="ctr"/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</a:t>
            </a:r>
            <a:br>
              <a:rPr lang="ru-RU" sz="1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ПРИДНЕСТРОВСКОЙ МОЛДАВСКОЙ РЕСПУБЛИКИ</a:t>
            </a:r>
            <a:br>
              <a:rPr lang="ru-RU" sz="1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МОУ «ТСШ №15»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КОНКУРС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ВОСПИтаТЕЛЬНЫХ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ГРАЖДАНСКО-ПАТРИОТИЧЕСКОЙ НАПРАВЛЕННОСТИ</a:t>
            </a:r>
            <a:br>
              <a:rPr lang="ru-RU" sz="1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ВОСПИТАТЕЛЬНОЙ ПРАКТИКИ</a:t>
            </a:r>
            <a:br>
              <a:rPr lang="ru-RU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гражданско-патриотического воспитания через цикл ученических экскурсий</a:t>
            </a:r>
            <a:br>
              <a:rPr lang="ru-RU" sz="44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cap="none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“Мы — приднестровцы! </a:t>
            </a:r>
            <a:br>
              <a:rPr lang="ru-RU" sz="4400" b="1" cap="none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cap="none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– наша ответственность!”</a:t>
            </a:r>
            <a:br>
              <a:rPr lang="ru-RU" sz="44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dirty="0"/>
            </a:br>
            <a:endParaRPr lang="ru-RU" sz="66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399" y="51931"/>
            <a:ext cx="1542936" cy="1665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C3F77-4D19-4576-BBBB-ED0170E501B9}"/>
              </a:ext>
            </a:extLst>
          </p:cNvPr>
          <p:cNvSpPr txBox="1"/>
          <p:nvPr/>
        </p:nvSpPr>
        <p:spPr>
          <a:xfrm>
            <a:off x="8371231" y="5380672"/>
            <a:ext cx="3689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Галатонова Наталья Викторовна, </a:t>
            </a:r>
            <a:br>
              <a:rPr lang="ru-RU" sz="1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украинского языка и литературы</a:t>
            </a:r>
          </a:p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категории</a:t>
            </a:r>
            <a:br>
              <a:rPr lang="ru-RU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CB056D-4C7C-4B8A-8EC6-5D9091243CB4}"/>
              </a:ext>
            </a:extLst>
          </p:cNvPr>
          <p:cNvSpPr txBox="1">
            <a:spLocks/>
          </p:cNvSpPr>
          <p:nvPr/>
        </p:nvSpPr>
        <p:spPr>
          <a:xfrm>
            <a:off x="597227" y="944563"/>
            <a:ext cx="10837890" cy="5913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SzPts val="1000"/>
              <a:tabLst>
                <a:tab pos="457200" algn="l"/>
              </a:tabLst>
            </a:pP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новых тематических экскурсий и встреч с представителями культурных и общественных организаций города;</a:t>
            </a: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SzPts val="1000"/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и пополнение школьного медиапроекта </a:t>
            </a:r>
          </a:p>
          <a:p>
            <a:pPr lvl="0" algn="l">
              <a:buSzPts val="1000"/>
              <a:tabLst>
                <a:tab pos="457200" algn="l"/>
              </a:tabLst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— приднестровцы!» (видео, фото, интервью, публикации о людях, прославивших родной край);</a:t>
            </a:r>
          </a:p>
          <a:p>
            <a:pPr lvl="0" algn="l">
              <a:buSzPts val="1000"/>
              <a:tabLst>
                <a:tab pos="457200" algn="l"/>
              </a:tabLs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SzPts val="1000"/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элементов практики в классные часы, уроки литературы и истории Приднестровья;</a:t>
            </a:r>
          </a:p>
          <a:p>
            <a:pPr lvl="0" algn="l">
              <a:buSzPts val="1000"/>
              <a:tabLst>
                <a:tab pos="457200" algn="l"/>
              </a:tabLs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SzPts val="1000"/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школьников в городских и республиканских мероприятиях, посвящённых Дню народного единства, Дню Победы, Дню Республики;</a:t>
            </a: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SzPts val="1000"/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Применение в других школах.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4917C-013E-4402-AC59-BD64E5266358}"/>
              </a:ext>
            </a:extLst>
          </p:cNvPr>
          <p:cNvSpPr txBox="1"/>
          <p:nvPr/>
        </p:nvSpPr>
        <p:spPr>
          <a:xfrm>
            <a:off x="4134593" y="253973"/>
            <a:ext cx="457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125375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5AD191-FD03-41C0-A911-C479BB2F1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65" b="61471" l="26375" r="62813">
                        <a14:foregroundMark x1="30625" y1="13765" x2="32750" y2="14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34" t="8832" r="32630" b="32619"/>
          <a:stretch/>
        </p:blipFill>
        <p:spPr>
          <a:xfrm rot="21057076">
            <a:off x="8181813" y="1343113"/>
            <a:ext cx="4285920" cy="585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5EEF9B-26EA-4991-99DD-EE7872353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6" b="93161" l="3109" r="92228">
                        <a14:foregroundMark x1="26010" y1="15337" x2="56166" y2="10881"/>
                        <a14:foregroundMark x1="56166" y1="10881" x2="65285" y2="11088"/>
                        <a14:foregroundMark x1="65285" y1="11088" x2="62280" y2="11917"/>
                        <a14:foregroundMark x1="47565" y1="7358" x2="47565" y2="5699"/>
                        <a14:foregroundMark x1="9845" y1="34715" x2="7772" y2="61554"/>
                        <a14:foregroundMark x1="5285" y1="49119" x2="3212" y2="49119"/>
                        <a14:foregroundMark x1="39275" y1="89637" x2="39067" y2="91710"/>
                        <a14:foregroundMark x1="46632" y1="91710" x2="46632" y2="93264"/>
                        <a14:foregroundMark x1="89845" y1="47979" x2="92228" y2="48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32"/>
          <a:stretch/>
        </p:blipFill>
        <p:spPr>
          <a:xfrm>
            <a:off x="-90502" y="3621527"/>
            <a:ext cx="3783948" cy="3041072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0A772185-39A7-4937-90AC-06B75DC13951}"/>
              </a:ext>
            </a:extLst>
          </p:cNvPr>
          <p:cNvSpPr/>
          <p:nvPr/>
        </p:nvSpPr>
        <p:spPr>
          <a:xfrm>
            <a:off x="9070071" y="2257425"/>
            <a:ext cx="245379" cy="238125"/>
          </a:xfrm>
          <a:prstGeom prst="ellipse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CB056D-4C7C-4B8A-8EC6-5D9091243CB4}"/>
              </a:ext>
            </a:extLst>
          </p:cNvPr>
          <p:cNvSpPr txBox="1">
            <a:spLocks/>
          </p:cNvSpPr>
          <p:nvPr/>
        </p:nvSpPr>
        <p:spPr>
          <a:xfrm>
            <a:off x="1359232" y="1332250"/>
            <a:ext cx="10837890" cy="44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SzPts val="1000"/>
              <a:tabLst>
                <a:tab pos="457200" algn="l"/>
              </a:tabLst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экскурсий  в качестве инструмента гражданско-патриотического воспитания не нова, однако именно в современном формате — с личным участием, цифровыми инструментами и творческим подходом —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способна стать одним из действенных инструментов воспитания осознанного поколения.</a:t>
            </a:r>
          </a:p>
          <a:p>
            <a:pPr lvl="0" algn="l">
              <a:buSzPts val="1000"/>
              <a:tabLst>
                <a:tab pos="457200" algn="l"/>
              </a:tabLs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SzPts val="1000"/>
              <a:tabLst>
                <a:tab pos="457200" algn="l"/>
              </a:tabLst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Поколения, которое понимает, что </a:t>
            </a:r>
          </a:p>
          <a:p>
            <a:pPr lvl="0" algn="ctr">
              <a:buSzPts val="1000"/>
              <a:tabLst>
                <a:tab pos="457200" algn="l"/>
              </a:tabLst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«у нас могут быть разные корни, </a:t>
            </a:r>
          </a:p>
          <a:p>
            <a:pPr lvl="0" algn="ctr">
              <a:buSzPts val="1000"/>
              <a:tabLst>
                <a:tab pos="457200" algn="l"/>
              </a:tabLst>
            </a:pPr>
            <a:r>
              <a:rPr lang="ru-RU" sz="4400" b="1" cap="none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НО МЫ – ЕДИНЫЙ НАРОД.</a:t>
            </a:r>
          </a:p>
          <a:p>
            <a:pPr lvl="0" algn="ctr">
              <a:buSzPts val="1000"/>
              <a:tabLst>
                <a:tab pos="457200" algn="l"/>
              </a:tabLst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Мы – Приднестровцы!»</a:t>
            </a:r>
          </a:p>
          <a:p>
            <a:pPr lvl="0" algn="l">
              <a:buSzPts val="1000"/>
              <a:tabLst>
                <a:tab pos="457200" algn="l"/>
              </a:tabLs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SzPts val="1000"/>
              <a:tabLst>
                <a:tab pos="457200" algn="l"/>
              </a:tabLs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4917C-013E-4402-AC59-BD64E5266358}"/>
              </a:ext>
            </a:extLst>
          </p:cNvPr>
          <p:cNvSpPr txBox="1"/>
          <p:nvPr/>
        </p:nvSpPr>
        <p:spPr>
          <a:xfrm>
            <a:off x="4410369" y="137859"/>
            <a:ext cx="457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4BB58E8-1E3F-4B1D-B446-622C144619C7}"/>
              </a:ext>
            </a:extLst>
          </p:cNvPr>
          <p:cNvSpPr/>
          <p:nvPr/>
        </p:nvSpPr>
        <p:spPr>
          <a:xfrm>
            <a:off x="10832768" y="4819650"/>
            <a:ext cx="311482" cy="295275"/>
          </a:xfrm>
          <a:prstGeom prst="ellipse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1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CB056D-4C7C-4B8A-8EC6-5D9091243CB4}"/>
              </a:ext>
            </a:extLst>
          </p:cNvPr>
          <p:cNvSpPr txBox="1">
            <a:spLocks/>
          </p:cNvSpPr>
          <p:nvPr/>
        </p:nvSpPr>
        <p:spPr>
          <a:xfrm>
            <a:off x="677055" y="1109272"/>
            <a:ext cx="10837890" cy="5396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ru-RU" sz="2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дети живут в мире короткого контента и развлечений. Поэтому они нуждаются в примерах настоящей гордости и сопричастности своей Родине.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🔹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Практика отвечает на запрос времени: соединяет цифровую культуру подростков с воспитанием гражданской идентичности.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🔹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экскурсии, съёмку видеороликов, создание стенгазет дети становятся исследователями и авторами, а не просто зрителями.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🔹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Они учатся видеть красоту, смысл и гордость за свой край в реальных людях и местах.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4917C-013E-4402-AC59-BD64E5266358}"/>
              </a:ext>
            </a:extLst>
          </p:cNvPr>
          <p:cNvSpPr txBox="1"/>
          <p:nvPr/>
        </p:nvSpPr>
        <p:spPr>
          <a:xfrm>
            <a:off x="4004249" y="278275"/>
            <a:ext cx="4748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202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CB056D-4C7C-4B8A-8EC6-5D9091243CB4}"/>
              </a:ext>
            </a:extLst>
          </p:cNvPr>
          <p:cNvSpPr txBox="1">
            <a:spLocks/>
          </p:cNvSpPr>
          <p:nvPr/>
        </p:nvSpPr>
        <p:spPr>
          <a:xfrm>
            <a:off x="638955" y="952500"/>
            <a:ext cx="10837890" cy="5997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ru-RU" sz="2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🎯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Цель: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 учащихся гражданской идентичности приднестровца, любви к родной земле, гордости за её достижения через творческую экскурсионно-медийную деятельность.</a:t>
            </a:r>
          </a:p>
          <a:p>
            <a:pPr algn="l">
              <a:spcAft>
                <a:spcPts val="800"/>
              </a:spcAft>
            </a:pP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🟢 Задачи: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Воспитывать чувство патриотизма и ответственности.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Развивать командные и коммуникативные навыки.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Научить презентовать результаты совместного труда.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Формировать уважение к культурному и национальному многообразию Приднестровья.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Показать, что патриотизм — это современно, интересно и творчески.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4917C-013E-4402-AC59-BD64E5266358}"/>
              </a:ext>
            </a:extLst>
          </p:cNvPr>
          <p:cNvSpPr txBox="1"/>
          <p:nvPr/>
        </p:nvSpPr>
        <p:spPr>
          <a:xfrm>
            <a:off x="4453954" y="276068"/>
            <a:ext cx="4748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6232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CB056D-4C7C-4B8A-8EC6-5D9091243CB4}"/>
              </a:ext>
            </a:extLst>
          </p:cNvPr>
          <p:cNvSpPr txBox="1">
            <a:spLocks/>
          </p:cNvSpPr>
          <p:nvPr/>
        </p:nvSpPr>
        <p:spPr>
          <a:xfrm>
            <a:off x="626255" y="1477884"/>
            <a:ext cx="10837890" cy="496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из 13 тематических экскурсий в течение учебного года.</a:t>
            </a:r>
          </a:p>
          <a:p>
            <a:pPr algn="l">
              <a:spcAft>
                <a:spcPts val="800"/>
              </a:spcAft>
            </a:pP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Каждая экскурсия — мини-проект, где дети: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 </a:t>
            </a: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выступают экскурсоводами;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 </a:t>
            </a: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снимают короткие видеоролики;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 </a:t>
            </a: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создают стенгазеты/буклеты;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 </a:t>
            </a: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ведут репортажи и берут интервью.</a:t>
            </a:r>
          </a:p>
          <a:p>
            <a:pPr algn="l">
              <a:spcAft>
                <a:spcPts val="800"/>
              </a:spcAft>
            </a:pP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После каждой экскурсии —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медиаотчёт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ролик, стенгазета, публикация на школьной странице.</a:t>
            </a:r>
          </a:p>
          <a:p>
            <a:pPr algn="l">
              <a:spcAft>
                <a:spcPts val="800"/>
              </a:spcAft>
            </a:pP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Формы работы: экскурсии, интервью, видео, по желанию квесты, викторины.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4917C-013E-4402-AC59-BD64E5266358}"/>
              </a:ext>
            </a:extLst>
          </p:cNvPr>
          <p:cNvSpPr txBox="1"/>
          <p:nvPr/>
        </p:nvSpPr>
        <p:spPr>
          <a:xfrm>
            <a:off x="2637645" y="283001"/>
            <a:ext cx="9131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и форма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6695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CB056D-4C7C-4B8A-8EC6-5D9091243CB4}"/>
              </a:ext>
            </a:extLst>
          </p:cNvPr>
          <p:cNvSpPr txBox="1">
            <a:spLocks/>
          </p:cNvSpPr>
          <p:nvPr/>
        </p:nvSpPr>
        <p:spPr>
          <a:xfrm>
            <a:off x="588155" y="1252430"/>
            <a:ext cx="10837890" cy="496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r>
              <a:rPr lang="ru-RU" sz="3200" b="1" cap="none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Экскурсия ко Дню народного единства</a:t>
            </a:r>
          </a:p>
          <a:p>
            <a:pPr algn="l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«У нас разные корни — но мы единый народ.</a:t>
            </a:r>
          </a:p>
          <a:p>
            <a:pPr algn="l"/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 Мы — приднестровцы!»</a:t>
            </a:r>
            <a:b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Цель экскурсии: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показать ученикам многонациональную культуру Приднестровья и сформировать чувство единства и уважения.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Класс/возраст: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6–10 классы. 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Количество участников: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зависимости от количества одновременно участвующих классов, 2-5 сопровождающих (педагоги/родители).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Руководитель проекта: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руководитель,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методконсультант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Продолжительность: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 часа (зависит от количества точек и длительности посещаемых мероприятий).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4917C-013E-4402-AC59-BD64E5266358}"/>
              </a:ext>
            </a:extLst>
          </p:cNvPr>
          <p:cNvSpPr txBox="1"/>
          <p:nvPr/>
        </p:nvSpPr>
        <p:spPr>
          <a:xfrm>
            <a:off x="1570845" y="342900"/>
            <a:ext cx="91313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плана экскурсии</a:t>
            </a:r>
          </a:p>
        </p:txBody>
      </p:sp>
    </p:spTree>
    <p:extLst>
      <p:ext uri="{BB962C8B-B14F-4D97-AF65-F5344CB8AC3E}">
        <p14:creationId xmlns:p14="http://schemas.microsoft.com/office/powerpoint/2010/main" val="11674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CB056D-4C7C-4B8A-8EC6-5D9091243CB4}"/>
              </a:ext>
            </a:extLst>
          </p:cNvPr>
          <p:cNvSpPr txBox="1">
            <a:spLocks/>
          </p:cNvSpPr>
          <p:nvPr/>
        </p:nvSpPr>
        <p:spPr>
          <a:xfrm>
            <a:off x="588155" y="1245170"/>
            <a:ext cx="10837890" cy="496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</a:t>
            </a: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Подготовка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1-2 недели)</a:t>
            </a:r>
          </a:p>
          <a:p>
            <a:pPr marL="342900" lvl="0" indent="-342900" algn="l"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Формирование команд: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экскурсоводы (2-3 учеников), журналисты/блогеры (4), фотографы (3), дизайнеры стенгазеты (4-5)</a:t>
            </a:r>
          </a:p>
          <a:p>
            <a:pPr marL="342900" lvl="0" indent="-342900" algn="l"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Исследование: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экскурсоводы собирают материал, готовят тексты выступления, каждая команда получает карточку со справкой о пункте маршрута (исторический факт, роль в истории Приднестровья).</a:t>
            </a:r>
          </a:p>
          <a:p>
            <a:pPr marL="342900" lvl="0" indent="-342900" algn="l"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Репетиция: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экскурсоводы отрабатывают тексты (3–5 минут на точку).</a:t>
            </a:r>
          </a:p>
          <a:p>
            <a:pPr marL="342900" lvl="0" indent="-342900" algn="l"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Техническая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проверка: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камеры,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powerbank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маршрут.</a:t>
            </a:r>
          </a:p>
          <a:p>
            <a:pPr marL="342900" lvl="0" indent="-342900" algn="l"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Информирование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администрации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родителей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(письменное согласие последних), инструктаж учащихся.</a:t>
            </a:r>
          </a:p>
          <a:p>
            <a:pPr indent="450215" algn="l"/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II</a:t>
            </a: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Маршрут (вариативно, примерно 3 остановки в городе, посещение концерта)</a:t>
            </a:r>
          </a:p>
          <a:p>
            <a:pPr algn="l"/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4917C-013E-4402-AC59-BD64E5266358}"/>
              </a:ext>
            </a:extLst>
          </p:cNvPr>
          <p:cNvSpPr txBox="1"/>
          <p:nvPr/>
        </p:nvSpPr>
        <p:spPr>
          <a:xfrm>
            <a:off x="1570845" y="342900"/>
            <a:ext cx="91313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8746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66B1FB-C876-4C53-9935-4515C6B20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13366" r="6175" b="8283"/>
          <a:stretch/>
        </p:blipFill>
        <p:spPr>
          <a:xfrm rot="21229374" flipH="1">
            <a:off x="45695" y="128736"/>
            <a:ext cx="2733661" cy="3636636"/>
          </a:xfrm>
          <a:custGeom>
            <a:avLst/>
            <a:gdLst>
              <a:gd name="connsiteX0" fmla="*/ 1713837 w 4548134"/>
              <a:gd name="connsiteY0" fmla="*/ 1984 h 6050464"/>
              <a:gd name="connsiteX1" fmla="*/ 2273899 w 4548134"/>
              <a:gd name="connsiteY1" fmla="*/ 151863 h 6050464"/>
              <a:gd name="connsiteX2" fmla="*/ 3174503 w 4548134"/>
              <a:gd name="connsiteY2" fmla="*/ 185072 h 6050464"/>
              <a:gd name="connsiteX3" fmla="*/ 3759261 w 4548134"/>
              <a:gd name="connsiteY3" fmla="*/ 1115036 h 6050464"/>
              <a:gd name="connsiteX4" fmla="*/ 4345899 w 4548134"/>
              <a:gd name="connsiteY4" fmla="*/ 1533212 h 6050464"/>
              <a:gd name="connsiteX5" fmla="*/ 4215296 w 4548134"/>
              <a:gd name="connsiteY5" fmla="*/ 2476094 h 6050464"/>
              <a:gd name="connsiteX6" fmla="*/ 4525422 w 4548134"/>
              <a:gd name="connsiteY6" fmla="*/ 2722052 h 6050464"/>
              <a:gd name="connsiteX7" fmla="*/ 4548134 w 4548134"/>
              <a:gd name="connsiteY7" fmla="*/ 2751961 h 6050464"/>
              <a:gd name="connsiteX8" fmla="*/ 4548134 w 4548134"/>
              <a:gd name="connsiteY8" fmla="*/ 3880735 h 6050464"/>
              <a:gd name="connsiteX9" fmla="*/ 4498477 w 4548134"/>
              <a:gd name="connsiteY9" fmla="*/ 3938288 h 6050464"/>
              <a:gd name="connsiteX10" fmla="*/ 4115568 w 4548134"/>
              <a:gd name="connsiteY10" fmla="*/ 4170178 h 6050464"/>
              <a:gd name="connsiteX11" fmla="*/ 3372314 w 4548134"/>
              <a:gd name="connsiteY11" fmla="*/ 5519949 h 6050464"/>
              <a:gd name="connsiteX12" fmla="*/ 2764867 w 4548134"/>
              <a:gd name="connsiteY12" fmla="*/ 6049991 h 6050464"/>
              <a:gd name="connsiteX13" fmla="*/ 2169238 w 4548134"/>
              <a:gd name="connsiteY13" fmla="*/ 5772799 h 6050464"/>
              <a:gd name="connsiteX14" fmla="*/ 1461950 w 4548134"/>
              <a:gd name="connsiteY14" fmla="*/ 5914066 h 6050464"/>
              <a:gd name="connsiteX15" fmla="*/ 1009059 w 4548134"/>
              <a:gd name="connsiteY15" fmla="*/ 5261834 h 6050464"/>
              <a:gd name="connsiteX16" fmla="*/ 995134 w 4548134"/>
              <a:gd name="connsiteY16" fmla="*/ 5253427 h 6050464"/>
              <a:gd name="connsiteX17" fmla="*/ 227660 w 4548134"/>
              <a:gd name="connsiteY17" fmla="*/ 4835044 h 6050464"/>
              <a:gd name="connsiteX18" fmla="*/ 296490 w 4548134"/>
              <a:gd name="connsiteY18" fmla="*/ 3658987 h 6050464"/>
              <a:gd name="connsiteX19" fmla="*/ 296174 w 4548134"/>
              <a:gd name="connsiteY19" fmla="*/ 3658706 h 6050464"/>
              <a:gd name="connsiteX20" fmla="*/ 295238 w 4548134"/>
              <a:gd name="connsiteY20" fmla="*/ 3659415 h 6050464"/>
              <a:gd name="connsiteX21" fmla="*/ 296119 w 4548134"/>
              <a:gd name="connsiteY21" fmla="*/ 3658657 h 6050464"/>
              <a:gd name="connsiteX22" fmla="*/ 222917 w 4548134"/>
              <a:gd name="connsiteY22" fmla="*/ 3593644 h 6050464"/>
              <a:gd name="connsiteX23" fmla="*/ 360286 w 4548134"/>
              <a:gd name="connsiteY23" fmla="*/ 2471983 h 6050464"/>
              <a:gd name="connsiteX24" fmla="*/ 352912 w 4548134"/>
              <a:gd name="connsiteY24" fmla="*/ 2464957 h 6050464"/>
              <a:gd name="connsiteX25" fmla="*/ 245823 w 4548134"/>
              <a:gd name="connsiteY25" fmla="*/ 2362933 h 6050464"/>
              <a:gd name="connsiteX26" fmla="*/ 105761 w 4548134"/>
              <a:gd name="connsiteY26" fmla="*/ 1946321 h 6050464"/>
              <a:gd name="connsiteX27" fmla="*/ 117179 w 4548134"/>
              <a:gd name="connsiteY27" fmla="*/ 1865703 h 6050464"/>
              <a:gd name="connsiteX28" fmla="*/ 403331 w 4548134"/>
              <a:gd name="connsiteY28" fmla="*/ 1487903 h 6050464"/>
              <a:gd name="connsiteX29" fmla="*/ 471506 w 4548134"/>
              <a:gd name="connsiteY29" fmla="*/ 1455253 h 6050464"/>
              <a:gd name="connsiteX30" fmla="*/ 465366 w 4548134"/>
              <a:gd name="connsiteY30" fmla="*/ 1448840 h 6050464"/>
              <a:gd name="connsiteX31" fmla="*/ 472106 w 4548134"/>
              <a:gd name="connsiteY31" fmla="*/ 1454966 h 6050464"/>
              <a:gd name="connsiteX32" fmla="*/ 481258 w 4548134"/>
              <a:gd name="connsiteY32" fmla="*/ 1450583 h 6050464"/>
              <a:gd name="connsiteX33" fmla="*/ 456522 w 4548134"/>
              <a:gd name="connsiteY33" fmla="*/ 644614 h 6050464"/>
              <a:gd name="connsiteX34" fmla="*/ 1080728 w 4548134"/>
              <a:gd name="connsiteY34" fmla="*/ 379798 h 6050464"/>
              <a:gd name="connsiteX35" fmla="*/ 1081989 w 4548134"/>
              <a:gd name="connsiteY35" fmla="*/ 377887 h 6050464"/>
              <a:gd name="connsiteX36" fmla="*/ 1132194 w 4548134"/>
              <a:gd name="connsiteY36" fmla="*/ 301781 h 6050464"/>
              <a:gd name="connsiteX37" fmla="*/ 1713837 w 4548134"/>
              <a:gd name="connsiteY37" fmla="*/ 1984 h 605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48134" h="6050464">
                <a:moveTo>
                  <a:pt x="1713837" y="1984"/>
                </a:moveTo>
                <a:cubicBezTo>
                  <a:pt x="1911339" y="-11245"/>
                  <a:pt x="2110562" y="42022"/>
                  <a:pt x="2273899" y="151863"/>
                </a:cubicBezTo>
                <a:cubicBezTo>
                  <a:pt x="2557946" y="36784"/>
                  <a:pt x="2889678" y="49056"/>
                  <a:pt x="3174503" y="185072"/>
                </a:cubicBezTo>
                <a:cubicBezTo>
                  <a:pt x="3553160" y="365891"/>
                  <a:pt x="3784277" y="733437"/>
                  <a:pt x="3759261" y="1115036"/>
                </a:cubicBezTo>
                <a:cubicBezTo>
                  <a:pt x="4007993" y="1173094"/>
                  <a:pt x="4221860" y="1325630"/>
                  <a:pt x="4345899" y="1533212"/>
                </a:cubicBezTo>
                <a:cubicBezTo>
                  <a:pt x="4534396" y="1848621"/>
                  <a:pt x="4481428" y="2230727"/>
                  <a:pt x="4215296" y="2476094"/>
                </a:cubicBezTo>
                <a:cubicBezTo>
                  <a:pt x="4336442" y="2540522"/>
                  <a:pt x="4441171" y="2624551"/>
                  <a:pt x="4525422" y="2722052"/>
                </a:cubicBezTo>
                <a:lnTo>
                  <a:pt x="4548134" y="2751961"/>
                </a:lnTo>
                <a:lnTo>
                  <a:pt x="4548134" y="3880735"/>
                </a:lnTo>
                <a:lnTo>
                  <a:pt x="4498477" y="3938288"/>
                </a:lnTo>
                <a:cubicBezTo>
                  <a:pt x="4395594" y="4040026"/>
                  <a:pt x="4265736" y="4120361"/>
                  <a:pt x="4115568" y="4170178"/>
                </a:cubicBezTo>
                <a:cubicBezTo>
                  <a:pt x="4336749" y="4747302"/>
                  <a:pt x="4001517" y="5356203"/>
                  <a:pt x="3372314" y="5519949"/>
                </a:cubicBezTo>
                <a:cubicBezTo>
                  <a:pt x="3344732" y="5814249"/>
                  <a:pt x="3087899" y="6038403"/>
                  <a:pt x="2764867" y="6049991"/>
                </a:cubicBezTo>
                <a:cubicBezTo>
                  <a:pt x="2531136" y="6058444"/>
                  <a:pt x="2304751" y="5953121"/>
                  <a:pt x="2169238" y="5772799"/>
                </a:cubicBezTo>
                <a:cubicBezTo>
                  <a:pt x="1992030" y="5945145"/>
                  <a:pt x="1714173" y="6000634"/>
                  <a:pt x="1461950" y="5914066"/>
                </a:cubicBezTo>
                <a:cubicBezTo>
                  <a:pt x="1166651" y="5812646"/>
                  <a:pt x="978587" y="5541833"/>
                  <a:pt x="1009059" y="5261834"/>
                </a:cubicBezTo>
                <a:cubicBezTo>
                  <a:pt x="1004370" y="5259068"/>
                  <a:pt x="999822" y="5256192"/>
                  <a:pt x="995134" y="5253427"/>
                </a:cubicBezTo>
                <a:cubicBezTo>
                  <a:pt x="688709" y="5222706"/>
                  <a:pt x="407356" y="5069279"/>
                  <a:pt x="227660" y="4835044"/>
                </a:cubicBezTo>
                <a:cubicBezTo>
                  <a:pt x="-56136" y="4464976"/>
                  <a:pt x="-27408" y="3975461"/>
                  <a:pt x="296490" y="3658987"/>
                </a:cubicBezTo>
                <a:lnTo>
                  <a:pt x="296174" y="3658706"/>
                </a:lnTo>
                <a:lnTo>
                  <a:pt x="295238" y="3659415"/>
                </a:lnTo>
                <a:lnTo>
                  <a:pt x="296119" y="3658657"/>
                </a:lnTo>
                <a:lnTo>
                  <a:pt x="222917" y="3593644"/>
                </a:lnTo>
                <a:cubicBezTo>
                  <a:pt x="-118507" y="3253031"/>
                  <a:pt x="-63872" y="2714923"/>
                  <a:pt x="360286" y="2471983"/>
                </a:cubicBezTo>
                <a:lnTo>
                  <a:pt x="352912" y="2464957"/>
                </a:lnTo>
                <a:lnTo>
                  <a:pt x="245823" y="2362933"/>
                </a:lnTo>
                <a:cubicBezTo>
                  <a:pt x="146841" y="2243432"/>
                  <a:pt x="95769" y="2095574"/>
                  <a:pt x="105761" y="1946321"/>
                </a:cubicBezTo>
                <a:cubicBezTo>
                  <a:pt x="107588" y="1918941"/>
                  <a:pt x="111430" y="1892021"/>
                  <a:pt x="117179" y="1865703"/>
                </a:cubicBezTo>
                <a:cubicBezTo>
                  <a:pt x="151673" y="1707797"/>
                  <a:pt x="254822" y="1571583"/>
                  <a:pt x="403331" y="1487903"/>
                </a:cubicBezTo>
                <a:lnTo>
                  <a:pt x="471506" y="1455253"/>
                </a:lnTo>
                <a:lnTo>
                  <a:pt x="465366" y="1448840"/>
                </a:lnTo>
                <a:lnTo>
                  <a:pt x="472106" y="1454966"/>
                </a:lnTo>
                <a:lnTo>
                  <a:pt x="481258" y="1450583"/>
                </a:lnTo>
                <a:cubicBezTo>
                  <a:pt x="280195" y="1208677"/>
                  <a:pt x="270174" y="881427"/>
                  <a:pt x="456522" y="644614"/>
                </a:cubicBezTo>
                <a:cubicBezTo>
                  <a:pt x="598484" y="464161"/>
                  <a:pt x="832796" y="364713"/>
                  <a:pt x="1080728" y="379798"/>
                </a:cubicBezTo>
                <a:lnTo>
                  <a:pt x="1081989" y="377887"/>
                </a:lnTo>
                <a:lnTo>
                  <a:pt x="1132194" y="301781"/>
                </a:lnTo>
                <a:cubicBezTo>
                  <a:pt x="1264052" y="128476"/>
                  <a:pt x="1475775" y="17846"/>
                  <a:pt x="1713837" y="1984"/>
                </a:cubicBezTo>
                <a:close/>
              </a:path>
            </a:pathLst>
          </a:cu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CB056D-4C7C-4B8A-8EC6-5D9091243CB4}"/>
              </a:ext>
            </a:extLst>
          </p:cNvPr>
          <p:cNvSpPr txBox="1">
            <a:spLocks/>
          </p:cNvSpPr>
          <p:nvPr/>
        </p:nvSpPr>
        <p:spPr>
          <a:xfrm>
            <a:off x="2693472" y="1328738"/>
            <a:ext cx="5703627" cy="1121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Центральная площадь, памятник А.В. Суворову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4917C-013E-4402-AC59-BD64E5266358}"/>
              </a:ext>
            </a:extLst>
          </p:cNvPr>
          <p:cNvSpPr txBox="1"/>
          <p:nvPr/>
        </p:nvSpPr>
        <p:spPr>
          <a:xfrm>
            <a:off x="1570845" y="168730"/>
            <a:ext cx="91313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 экскурсии 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(вариативно) 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5738EE-3C11-4FA9-B105-B065C0C1F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063" y1="68750" x2="76406" y2="68438"/>
                        <a14:foregroundMark x1="76406" y1="68438" x2="73125" y2="6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9294" r="16561" b="9294"/>
          <a:stretch/>
        </p:blipFill>
        <p:spPr>
          <a:xfrm flipH="1">
            <a:off x="9954942" y="-44788"/>
            <a:ext cx="2171499" cy="256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B3259DE-3D42-4185-8272-C3D135DC9352}"/>
              </a:ext>
            </a:extLst>
          </p:cNvPr>
          <p:cNvSpPr txBox="1">
            <a:spLocks/>
          </p:cNvSpPr>
          <p:nvPr/>
        </p:nvSpPr>
        <p:spPr>
          <a:xfrm>
            <a:off x="5484427" y="5431096"/>
            <a:ext cx="5825344" cy="1312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Тематическая выставка или библиотека (финальная часть экскурсии)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C90A-79F2-4F28-82DD-4A3BC8C828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" r="27298"/>
          <a:stretch/>
        </p:blipFill>
        <p:spPr>
          <a:xfrm>
            <a:off x="6937672" y="1600969"/>
            <a:ext cx="3915070" cy="3482637"/>
          </a:xfrm>
          <a:custGeom>
            <a:avLst/>
            <a:gdLst>
              <a:gd name="connsiteX0" fmla="*/ 1713837 w 4548134"/>
              <a:gd name="connsiteY0" fmla="*/ 1984 h 6050464"/>
              <a:gd name="connsiteX1" fmla="*/ 2273899 w 4548134"/>
              <a:gd name="connsiteY1" fmla="*/ 151863 h 6050464"/>
              <a:gd name="connsiteX2" fmla="*/ 3174503 w 4548134"/>
              <a:gd name="connsiteY2" fmla="*/ 185072 h 6050464"/>
              <a:gd name="connsiteX3" fmla="*/ 3759261 w 4548134"/>
              <a:gd name="connsiteY3" fmla="*/ 1115036 h 6050464"/>
              <a:gd name="connsiteX4" fmla="*/ 4345899 w 4548134"/>
              <a:gd name="connsiteY4" fmla="*/ 1533212 h 6050464"/>
              <a:gd name="connsiteX5" fmla="*/ 4215296 w 4548134"/>
              <a:gd name="connsiteY5" fmla="*/ 2476094 h 6050464"/>
              <a:gd name="connsiteX6" fmla="*/ 4525422 w 4548134"/>
              <a:gd name="connsiteY6" fmla="*/ 2722052 h 6050464"/>
              <a:gd name="connsiteX7" fmla="*/ 4548134 w 4548134"/>
              <a:gd name="connsiteY7" fmla="*/ 2751961 h 6050464"/>
              <a:gd name="connsiteX8" fmla="*/ 4548134 w 4548134"/>
              <a:gd name="connsiteY8" fmla="*/ 3880735 h 6050464"/>
              <a:gd name="connsiteX9" fmla="*/ 4498477 w 4548134"/>
              <a:gd name="connsiteY9" fmla="*/ 3938288 h 6050464"/>
              <a:gd name="connsiteX10" fmla="*/ 4115568 w 4548134"/>
              <a:gd name="connsiteY10" fmla="*/ 4170178 h 6050464"/>
              <a:gd name="connsiteX11" fmla="*/ 3372314 w 4548134"/>
              <a:gd name="connsiteY11" fmla="*/ 5519949 h 6050464"/>
              <a:gd name="connsiteX12" fmla="*/ 2764867 w 4548134"/>
              <a:gd name="connsiteY12" fmla="*/ 6049991 h 6050464"/>
              <a:gd name="connsiteX13" fmla="*/ 2169238 w 4548134"/>
              <a:gd name="connsiteY13" fmla="*/ 5772799 h 6050464"/>
              <a:gd name="connsiteX14" fmla="*/ 1461950 w 4548134"/>
              <a:gd name="connsiteY14" fmla="*/ 5914066 h 6050464"/>
              <a:gd name="connsiteX15" fmla="*/ 1009059 w 4548134"/>
              <a:gd name="connsiteY15" fmla="*/ 5261834 h 6050464"/>
              <a:gd name="connsiteX16" fmla="*/ 995134 w 4548134"/>
              <a:gd name="connsiteY16" fmla="*/ 5253427 h 6050464"/>
              <a:gd name="connsiteX17" fmla="*/ 227660 w 4548134"/>
              <a:gd name="connsiteY17" fmla="*/ 4835044 h 6050464"/>
              <a:gd name="connsiteX18" fmla="*/ 296490 w 4548134"/>
              <a:gd name="connsiteY18" fmla="*/ 3658987 h 6050464"/>
              <a:gd name="connsiteX19" fmla="*/ 296174 w 4548134"/>
              <a:gd name="connsiteY19" fmla="*/ 3658706 h 6050464"/>
              <a:gd name="connsiteX20" fmla="*/ 295238 w 4548134"/>
              <a:gd name="connsiteY20" fmla="*/ 3659415 h 6050464"/>
              <a:gd name="connsiteX21" fmla="*/ 296119 w 4548134"/>
              <a:gd name="connsiteY21" fmla="*/ 3658657 h 6050464"/>
              <a:gd name="connsiteX22" fmla="*/ 222917 w 4548134"/>
              <a:gd name="connsiteY22" fmla="*/ 3593644 h 6050464"/>
              <a:gd name="connsiteX23" fmla="*/ 360286 w 4548134"/>
              <a:gd name="connsiteY23" fmla="*/ 2471983 h 6050464"/>
              <a:gd name="connsiteX24" fmla="*/ 352912 w 4548134"/>
              <a:gd name="connsiteY24" fmla="*/ 2464957 h 6050464"/>
              <a:gd name="connsiteX25" fmla="*/ 245823 w 4548134"/>
              <a:gd name="connsiteY25" fmla="*/ 2362933 h 6050464"/>
              <a:gd name="connsiteX26" fmla="*/ 105761 w 4548134"/>
              <a:gd name="connsiteY26" fmla="*/ 1946321 h 6050464"/>
              <a:gd name="connsiteX27" fmla="*/ 117179 w 4548134"/>
              <a:gd name="connsiteY27" fmla="*/ 1865703 h 6050464"/>
              <a:gd name="connsiteX28" fmla="*/ 403331 w 4548134"/>
              <a:gd name="connsiteY28" fmla="*/ 1487903 h 6050464"/>
              <a:gd name="connsiteX29" fmla="*/ 471506 w 4548134"/>
              <a:gd name="connsiteY29" fmla="*/ 1455253 h 6050464"/>
              <a:gd name="connsiteX30" fmla="*/ 465366 w 4548134"/>
              <a:gd name="connsiteY30" fmla="*/ 1448840 h 6050464"/>
              <a:gd name="connsiteX31" fmla="*/ 472106 w 4548134"/>
              <a:gd name="connsiteY31" fmla="*/ 1454966 h 6050464"/>
              <a:gd name="connsiteX32" fmla="*/ 481258 w 4548134"/>
              <a:gd name="connsiteY32" fmla="*/ 1450583 h 6050464"/>
              <a:gd name="connsiteX33" fmla="*/ 456522 w 4548134"/>
              <a:gd name="connsiteY33" fmla="*/ 644614 h 6050464"/>
              <a:gd name="connsiteX34" fmla="*/ 1080728 w 4548134"/>
              <a:gd name="connsiteY34" fmla="*/ 379798 h 6050464"/>
              <a:gd name="connsiteX35" fmla="*/ 1081989 w 4548134"/>
              <a:gd name="connsiteY35" fmla="*/ 377887 h 6050464"/>
              <a:gd name="connsiteX36" fmla="*/ 1132194 w 4548134"/>
              <a:gd name="connsiteY36" fmla="*/ 301781 h 6050464"/>
              <a:gd name="connsiteX37" fmla="*/ 1713837 w 4548134"/>
              <a:gd name="connsiteY37" fmla="*/ 1984 h 605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48134" h="6050464">
                <a:moveTo>
                  <a:pt x="1713837" y="1984"/>
                </a:moveTo>
                <a:cubicBezTo>
                  <a:pt x="1911339" y="-11245"/>
                  <a:pt x="2110562" y="42022"/>
                  <a:pt x="2273899" y="151863"/>
                </a:cubicBezTo>
                <a:cubicBezTo>
                  <a:pt x="2557946" y="36784"/>
                  <a:pt x="2889678" y="49056"/>
                  <a:pt x="3174503" y="185072"/>
                </a:cubicBezTo>
                <a:cubicBezTo>
                  <a:pt x="3553160" y="365891"/>
                  <a:pt x="3784277" y="733437"/>
                  <a:pt x="3759261" y="1115036"/>
                </a:cubicBezTo>
                <a:cubicBezTo>
                  <a:pt x="4007993" y="1173094"/>
                  <a:pt x="4221860" y="1325630"/>
                  <a:pt x="4345899" y="1533212"/>
                </a:cubicBezTo>
                <a:cubicBezTo>
                  <a:pt x="4534396" y="1848621"/>
                  <a:pt x="4481428" y="2230727"/>
                  <a:pt x="4215296" y="2476094"/>
                </a:cubicBezTo>
                <a:cubicBezTo>
                  <a:pt x="4336442" y="2540522"/>
                  <a:pt x="4441171" y="2624551"/>
                  <a:pt x="4525422" y="2722052"/>
                </a:cubicBezTo>
                <a:lnTo>
                  <a:pt x="4548134" y="2751961"/>
                </a:lnTo>
                <a:lnTo>
                  <a:pt x="4548134" y="3880735"/>
                </a:lnTo>
                <a:lnTo>
                  <a:pt x="4498477" y="3938288"/>
                </a:lnTo>
                <a:cubicBezTo>
                  <a:pt x="4395594" y="4040026"/>
                  <a:pt x="4265736" y="4120361"/>
                  <a:pt x="4115568" y="4170178"/>
                </a:cubicBezTo>
                <a:cubicBezTo>
                  <a:pt x="4336749" y="4747302"/>
                  <a:pt x="4001517" y="5356203"/>
                  <a:pt x="3372314" y="5519949"/>
                </a:cubicBezTo>
                <a:cubicBezTo>
                  <a:pt x="3344732" y="5814249"/>
                  <a:pt x="3087899" y="6038403"/>
                  <a:pt x="2764867" y="6049991"/>
                </a:cubicBezTo>
                <a:cubicBezTo>
                  <a:pt x="2531136" y="6058444"/>
                  <a:pt x="2304751" y="5953121"/>
                  <a:pt x="2169238" y="5772799"/>
                </a:cubicBezTo>
                <a:cubicBezTo>
                  <a:pt x="1992030" y="5945145"/>
                  <a:pt x="1714173" y="6000634"/>
                  <a:pt x="1461950" y="5914066"/>
                </a:cubicBezTo>
                <a:cubicBezTo>
                  <a:pt x="1166651" y="5812646"/>
                  <a:pt x="978587" y="5541833"/>
                  <a:pt x="1009059" y="5261834"/>
                </a:cubicBezTo>
                <a:cubicBezTo>
                  <a:pt x="1004370" y="5259068"/>
                  <a:pt x="999822" y="5256192"/>
                  <a:pt x="995134" y="5253427"/>
                </a:cubicBezTo>
                <a:cubicBezTo>
                  <a:pt x="688709" y="5222706"/>
                  <a:pt x="407356" y="5069279"/>
                  <a:pt x="227660" y="4835044"/>
                </a:cubicBezTo>
                <a:cubicBezTo>
                  <a:pt x="-56136" y="4464976"/>
                  <a:pt x="-27408" y="3975461"/>
                  <a:pt x="296490" y="3658987"/>
                </a:cubicBezTo>
                <a:lnTo>
                  <a:pt x="296174" y="3658706"/>
                </a:lnTo>
                <a:lnTo>
                  <a:pt x="295238" y="3659415"/>
                </a:lnTo>
                <a:lnTo>
                  <a:pt x="296119" y="3658657"/>
                </a:lnTo>
                <a:lnTo>
                  <a:pt x="222917" y="3593644"/>
                </a:lnTo>
                <a:cubicBezTo>
                  <a:pt x="-118507" y="3253031"/>
                  <a:pt x="-63872" y="2714923"/>
                  <a:pt x="360286" y="2471983"/>
                </a:cubicBezTo>
                <a:lnTo>
                  <a:pt x="352912" y="2464957"/>
                </a:lnTo>
                <a:lnTo>
                  <a:pt x="245823" y="2362933"/>
                </a:lnTo>
                <a:cubicBezTo>
                  <a:pt x="146841" y="2243432"/>
                  <a:pt x="95769" y="2095574"/>
                  <a:pt x="105761" y="1946321"/>
                </a:cubicBezTo>
                <a:cubicBezTo>
                  <a:pt x="107588" y="1918941"/>
                  <a:pt x="111430" y="1892021"/>
                  <a:pt x="117179" y="1865703"/>
                </a:cubicBezTo>
                <a:cubicBezTo>
                  <a:pt x="151673" y="1707797"/>
                  <a:pt x="254822" y="1571583"/>
                  <a:pt x="403331" y="1487903"/>
                </a:cubicBezTo>
                <a:lnTo>
                  <a:pt x="471506" y="1455253"/>
                </a:lnTo>
                <a:lnTo>
                  <a:pt x="465366" y="1448840"/>
                </a:lnTo>
                <a:lnTo>
                  <a:pt x="472106" y="1454966"/>
                </a:lnTo>
                <a:lnTo>
                  <a:pt x="481258" y="1450583"/>
                </a:lnTo>
                <a:cubicBezTo>
                  <a:pt x="280195" y="1208677"/>
                  <a:pt x="270174" y="881427"/>
                  <a:pt x="456522" y="644614"/>
                </a:cubicBezTo>
                <a:cubicBezTo>
                  <a:pt x="598484" y="464161"/>
                  <a:pt x="832796" y="364713"/>
                  <a:pt x="1080728" y="379798"/>
                </a:cubicBezTo>
                <a:lnTo>
                  <a:pt x="1081989" y="377887"/>
                </a:lnTo>
                <a:lnTo>
                  <a:pt x="1132194" y="301781"/>
                </a:lnTo>
                <a:cubicBezTo>
                  <a:pt x="1264052" y="128476"/>
                  <a:pt x="1475775" y="17846"/>
                  <a:pt x="1713837" y="1984"/>
                </a:cubicBezTo>
                <a:close/>
              </a:path>
            </a:pathLst>
          </a:cu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AFDF6D0-9B73-44CA-944A-BCD45E74333C}"/>
              </a:ext>
            </a:extLst>
          </p:cNvPr>
          <p:cNvSpPr txBox="1">
            <a:spLocks/>
          </p:cNvSpPr>
          <p:nvPr/>
        </p:nvSpPr>
        <p:spPr>
          <a:xfrm>
            <a:off x="806788" y="2839846"/>
            <a:ext cx="6361074" cy="193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Посещение тематического городского мероприятия (концерт, выставка, флешмоб и т.п.)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09AD25-5E39-4ACB-9503-DBA2E1B395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58" y="4460910"/>
            <a:ext cx="4215955" cy="2802951"/>
          </a:xfrm>
          <a:custGeom>
            <a:avLst/>
            <a:gdLst>
              <a:gd name="connsiteX0" fmla="*/ 1713837 w 4548134"/>
              <a:gd name="connsiteY0" fmla="*/ 1984 h 6050464"/>
              <a:gd name="connsiteX1" fmla="*/ 2273899 w 4548134"/>
              <a:gd name="connsiteY1" fmla="*/ 151863 h 6050464"/>
              <a:gd name="connsiteX2" fmla="*/ 3174503 w 4548134"/>
              <a:gd name="connsiteY2" fmla="*/ 185072 h 6050464"/>
              <a:gd name="connsiteX3" fmla="*/ 3759261 w 4548134"/>
              <a:gd name="connsiteY3" fmla="*/ 1115036 h 6050464"/>
              <a:gd name="connsiteX4" fmla="*/ 4345899 w 4548134"/>
              <a:gd name="connsiteY4" fmla="*/ 1533212 h 6050464"/>
              <a:gd name="connsiteX5" fmla="*/ 4215296 w 4548134"/>
              <a:gd name="connsiteY5" fmla="*/ 2476094 h 6050464"/>
              <a:gd name="connsiteX6" fmla="*/ 4525422 w 4548134"/>
              <a:gd name="connsiteY6" fmla="*/ 2722052 h 6050464"/>
              <a:gd name="connsiteX7" fmla="*/ 4548134 w 4548134"/>
              <a:gd name="connsiteY7" fmla="*/ 2751961 h 6050464"/>
              <a:gd name="connsiteX8" fmla="*/ 4548134 w 4548134"/>
              <a:gd name="connsiteY8" fmla="*/ 3880735 h 6050464"/>
              <a:gd name="connsiteX9" fmla="*/ 4498477 w 4548134"/>
              <a:gd name="connsiteY9" fmla="*/ 3938288 h 6050464"/>
              <a:gd name="connsiteX10" fmla="*/ 4115568 w 4548134"/>
              <a:gd name="connsiteY10" fmla="*/ 4170178 h 6050464"/>
              <a:gd name="connsiteX11" fmla="*/ 3372314 w 4548134"/>
              <a:gd name="connsiteY11" fmla="*/ 5519949 h 6050464"/>
              <a:gd name="connsiteX12" fmla="*/ 2764867 w 4548134"/>
              <a:gd name="connsiteY12" fmla="*/ 6049991 h 6050464"/>
              <a:gd name="connsiteX13" fmla="*/ 2169238 w 4548134"/>
              <a:gd name="connsiteY13" fmla="*/ 5772799 h 6050464"/>
              <a:gd name="connsiteX14" fmla="*/ 1461950 w 4548134"/>
              <a:gd name="connsiteY14" fmla="*/ 5914066 h 6050464"/>
              <a:gd name="connsiteX15" fmla="*/ 1009059 w 4548134"/>
              <a:gd name="connsiteY15" fmla="*/ 5261834 h 6050464"/>
              <a:gd name="connsiteX16" fmla="*/ 995134 w 4548134"/>
              <a:gd name="connsiteY16" fmla="*/ 5253427 h 6050464"/>
              <a:gd name="connsiteX17" fmla="*/ 227660 w 4548134"/>
              <a:gd name="connsiteY17" fmla="*/ 4835044 h 6050464"/>
              <a:gd name="connsiteX18" fmla="*/ 296490 w 4548134"/>
              <a:gd name="connsiteY18" fmla="*/ 3658987 h 6050464"/>
              <a:gd name="connsiteX19" fmla="*/ 296174 w 4548134"/>
              <a:gd name="connsiteY19" fmla="*/ 3658706 h 6050464"/>
              <a:gd name="connsiteX20" fmla="*/ 295238 w 4548134"/>
              <a:gd name="connsiteY20" fmla="*/ 3659415 h 6050464"/>
              <a:gd name="connsiteX21" fmla="*/ 296119 w 4548134"/>
              <a:gd name="connsiteY21" fmla="*/ 3658657 h 6050464"/>
              <a:gd name="connsiteX22" fmla="*/ 222917 w 4548134"/>
              <a:gd name="connsiteY22" fmla="*/ 3593644 h 6050464"/>
              <a:gd name="connsiteX23" fmla="*/ 360286 w 4548134"/>
              <a:gd name="connsiteY23" fmla="*/ 2471983 h 6050464"/>
              <a:gd name="connsiteX24" fmla="*/ 352912 w 4548134"/>
              <a:gd name="connsiteY24" fmla="*/ 2464957 h 6050464"/>
              <a:gd name="connsiteX25" fmla="*/ 245823 w 4548134"/>
              <a:gd name="connsiteY25" fmla="*/ 2362933 h 6050464"/>
              <a:gd name="connsiteX26" fmla="*/ 105761 w 4548134"/>
              <a:gd name="connsiteY26" fmla="*/ 1946321 h 6050464"/>
              <a:gd name="connsiteX27" fmla="*/ 117179 w 4548134"/>
              <a:gd name="connsiteY27" fmla="*/ 1865703 h 6050464"/>
              <a:gd name="connsiteX28" fmla="*/ 403331 w 4548134"/>
              <a:gd name="connsiteY28" fmla="*/ 1487903 h 6050464"/>
              <a:gd name="connsiteX29" fmla="*/ 471506 w 4548134"/>
              <a:gd name="connsiteY29" fmla="*/ 1455253 h 6050464"/>
              <a:gd name="connsiteX30" fmla="*/ 465366 w 4548134"/>
              <a:gd name="connsiteY30" fmla="*/ 1448840 h 6050464"/>
              <a:gd name="connsiteX31" fmla="*/ 472106 w 4548134"/>
              <a:gd name="connsiteY31" fmla="*/ 1454966 h 6050464"/>
              <a:gd name="connsiteX32" fmla="*/ 481258 w 4548134"/>
              <a:gd name="connsiteY32" fmla="*/ 1450583 h 6050464"/>
              <a:gd name="connsiteX33" fmla="*/ 456522 w 4548134"/>
              <a:gd name="connsiteY33" fmla="*/ 644614 h 6050464"/>
              <a:gd name="connsiteX34" fmla="*/ 1080728 w 4548134"/>
              <a:gd name="connsiteY34" fmla="*/ 379798 h 6050464"/>
              <a:gd name="connsiteX35" fmla="*/ 1081989 w 4548134"/>
              <a:gd name="connsiteY35" fmla="*/ 377887 h 6050464"/>
              <a:gd name="connsiteX36" fmla="*/ 1132194 w 4548134"/>
              <a:gd name="connsiteY36" fmla="*/ 301781 h 6050464"/>
              <a:gd name="connsiteX37" fmla="*/ 1713837 w 4548134"/>
              <a:gd name="connsiteY37" fmla="*/ 1984 h 605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48134" h="6050464">
                <a:moveTo>
                  <a:pt x="1713837" y="1984"/>
                </a:moveTo>
                <a:cubicBezTo>
                  <a:pt x="1911339" y="-11245"/>
                  <a:pt x="2110562" y="42022"/>
                  <a:pt x="2273899" y="151863"/>
                </a:cubicBezTo>
                <a:cubicBezTo>
                  <a:pt x="2557946" y="36784"/>
                  <a:pt x="2889678" y="49056"/>
                  <a:pt x="3174503" y="185072"/>
                </a:cubicBezTo>
                <a:cubicBezTo>
                  <a:pt x="3553160" y="365891"/>
                  <a:pt x="3784277" y="733437"/>
                  <a:pt x="3759261" y="1115036"/>
                </a:cubicBezTo>
                <a:cubicBezTo>
                  <a:pt x="4007993" y="1173094"/>
                  <a:pt x="4221860" y="1325630"/>
                  <a:pt x="4345899" y="1533212"/>
                </a:cubicBezTo>
                <a:cubicBezTo>
                  <a:pt x="4534396" y="1848621"/>
                  <a:pt x="4481428" y="2230727"/>
                  <a:pt x="4215296" y="2476094"/>
                </a:cubicBezTo>
                <a:cubicBezTo>
                  <a:pt x="4336442" y="2540522"/>
                  <a:pt x="4441171" y="2624551"/>
                  <a:pt x="4525422" y="2722052"/>
                </a:cubicBezTo>
                <a:lnTo>
                  <a:pt x="4548134" y="2751961"/>
                </a:lnTo>
                <a:lnTo>
                  <a:pt x="4548134" y="3880735"/>
                </a:lnTo>
                <a:lnTo>
                  <a:pt x="4498477" y="3938288"/>
                </a:lnTo>
                <a:cubicBezTo>
                  <a:pt x="4395594" y="4040026"/>
                  <a:pt x="4265736" y="4120361"/>
                  <a:pt x="4115568" y="4170178"/>
                </a:cubicBezTo>
                <a:cubicBezTo>
                  <a:pt x="4336749" y="4747302"/>
                  <a:pt x="4001517" y="5356203"/>
                  <a:pt x="3372314" y="5519949"/>
                </a:cubicBezTo>
                <a:cubicBezTo>
                  <a:pt x="3344732" y="5814249"/>
                  <a:pt x="3087899" y="6038403"/>
                  <a:pt x="2764867" y="6049991"/>
                </a:cubicBezTo>
                <a:cubicBezTo>
                  <a:pt x="2531136" y="6058444"/>
                  <a:pt x="2304751" y="5953121"/>
                  <a:pt x="2169238" y="5772799"/>
                </a:cubicBezTo>
                <a:cubicBezTo>
                  <a:pt x="1992030" y="5945145"/>
                  <a:pt x="1714173" y="6000634"/>
                  <a:pt x="1461950" y="5914066"/>
                </a:cubicBezTo>
                <a:cubicBezTo>
                  <a:pt x="1166651" y="5812646"/>
                  <a:pt x="978587" y="5541833"/>
                  <a:pt x="1009059" y="5261834"/>
                </a:cubicBezTo>
                <a:cubicBezTo>
                  <a:pt x="1004370" y="5259068"/>
                  <a:pt x="999822" y="5256192"/>
                  <a:pt x="995134" y="5253427"/>
                </a:cubicBezTo>
                <a:cubicBezTo>
                  <a:pt x="688709" y="5222706"/>
                  <a:pt x="407356" y="5069279"/>
                  <a:pt x="227660" y="4835044"/>
                </a:cubicBezTo>
                <a:cubicBezTo>
                  <a:pt x="-56136" y="4464976"/>
                  <a:pt x="-27408" y="3975461"/>
                  <a:pt x="296490" y="3658987"/>
                </a:cubicBezTo>
                <a:lnTo>
                  <a:pt x="296174" y="3658706"/>
                </a:lnTo>
                <a:lnTo>
                  <a:pt x="295238" y="3659415"/>
                </a:lnTo>
                <a:lnTo>
                  <a:pt x="296119" y="3658657"/>
                </a:lnTo>
                <a:lnTo>
                  <a:pt x="222917" y="3593644"/>
                </a:lnTo>
                <a:cubicBezTo>
                  <a:pt x="-118507" y="3253031"/>
                  <a:pt x="-63872" y="2714923"/>
                  <a:pt x="360286" y="2471983"/>
                </a:cubicBezTo>
                <a:lnTo>
                  <a:pt x="352912" y="2464957"/>
                </a:lnTo>
                <a:lnTo>
                  <a:pt x="245823" y="2362933"/>
                </a:lnTo>
                <a:cubicBezTo>
                  <a:pt x="146841" y="2243432"/>
                  <a:pt x="95769" y="2095574"/>
                  <a:pt x="105761" y="1946321"/>
                </a:cubicBezTo>
                <a:cubicBezTo>
                  <a:pt x="107588" y="1918941"/>
                  <a:pt x="111430" y="1892021"/>
                  <a:pt x="117179" y="1865703"/>
                </a:cubicBezTo>
                <a:cubicBezTo>
                  <a:pt x="151673" y="1707797"/>
                  <a:pt x="254822" y="1571583"/>
                  <a:pt x="403331" y="1487903"/>
                </a:cubicBezTo>
                <a:lnTo>
                  <a:pt x="471506" y="1455253"/>
                </a:lnTo>
                <a:lnTo>
                  <a:pt x="465366" y="1448840"/>
                </a:lnTo>
                <a:lnTo>
                  <a:pt x="472106" y="1454966"/>
                </a:lnTo>
                <a:lnTo>
                  <a:pt x="481258" y="1450583"/>
                </a:lnTo>
                <a:cubicBezTo>
                  <a:pt x="280195" y="1208677"/>
                  <a:pt x="270174" y="881427"/>
                  <a:pt x="456522" y="644614"/>
                </a:cubicBezTo>
                <a:cubicBezTo>
                  <a:pt x="598484" y="464161"/>
                  <a:pt x="832796" y="364713"/>
                  <a:pt x="1080728" y="379798"/>
                </a:cubicBezTo>
                <a:lnTo>
                  <a:pt x="1081989" y="377887"/>
                </a:lnTo>
                <a:lnTo>
                  <a:pt x="1132194" y="301781"/>
                </a:lnTo>
                <a:cubicBezTo>
                  <a:pt x="1264052" y="128476"/>
                  <a:pt x="1475775" y="17846"/>
                  <a:pt x="1713837" y="1984"/>
                </a:cubicBezTo>
                <a:close/>
              </a:path>
            </a:pathLst>
          </a:custGeom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2400FC8-B7C8-4291-B049-686F477A1852}"/>
              </a:ext>
            </a:extLst>
          </p:cNvPr>
          <p:cNvSpPr/>
          <p:nvPr/>
        </p:nvSpPr>
        <p:spPr>
          <a:xfrm>
            <a:off x="2593298" y="1371000"/>
            <a:ext cx="6211561" cy="5494495"/>
          </a:xfrm>
          <a:custGeom>
            <a:avLst/>
            <a:gdLst>
              <a:gd name="connsiteX0" fmla="*/ 0 w 6211561"/>
              <a:gd name="connsiteY0" fmla="*/ 23085 h 5494495"/>
              <a:gd name="connsiteX1" fmla="*/ 704538 w 6211561"/>
              <a:gd name="connsiteY1" fmla="*/ 157997 h 5494495"/>
              <a:gd name="connsiteX2" fmla="*/ 1004341 w 6211561"/>
              <a:gd name="connsiteY2" fmla="*/ 1207308 h 5494495"/>
              <a:gd name="connsiteX3" fmla="*/ 2098623 w 6211561"/>
              <a:gd name="connsiteY3" fmla="*/ 1672003 h 5494495"/>
              <a:gd name="connsiteX4" fmla="*/ 4197246 w 6211561"/>
              <a:gd name="connsiteY4" fmla="*/ 1806915 h 5494495"/>
              <a:gd name="connsiteX5" fmla="*/ 4482059 w 6211561"/>
              <a:gd name="connsiteY5" fmla="*/ 3530784 h 5494495"/>
              <a:gd name="connsiteX6" fmla="*/ 3087974 w 6211561"/>
              <a:gd name="connsiteY6" fmla="*/ 4445184 h 5494495"/>
              <a:gd name="connsiteX7" fmla="*/ 2923082 w 6211561"/>
              <a:gd name="connsiteY7" fmla="*/ 5344593 h 5494495"/>
              <a:gd name="connsiteX8" fmla="*/ 5291528 w 6211561"/>
              <a:gd name="connsiteY8" fmla="*/ 5149721 h 5494495"/>
              <a:gd name="connsiteX9" fmla="*/ 6115987 w 6211561"/>
              <a:gd name="connsiteY9" fmla="*/ 5434534 h 5494495"/>
              <a:gd name="connsiteX10" fmla="*/ 6160958 w 6211561"/>
              <a:gd name="connsiteY10" fmla="*/ 5494495 h 549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11561" h="5494495">
                <a:moveTo>
                  <a:pt x="0" y="23085"/>
                </a:moveTo>
                <a:cubicBezTo>
                  <a:pt x="268574" y="-8144"/>
                  <a:pt x="537148" y="-39373"/>
                  <a:pt x="704538" y="157997"/>
                </a:cubicBezTo>
                <a:cubicBezTo>
                  <a:pt x="871928" y="355367"/>
                  <a:pt x="771994" y="954974"/>
                  <a:pt x="1004341" y="1207308"/>
                </a:cubicBezTo>
                <a:cubicBezTo>
                  <a:pt x="1236688" y="1459642"/>
                  <a:pt x="1566472" y="1572069"/>
                  <a:pt x="2098623" y="1672003"/>
                </a:cubicBezTo>
                <a:cubicBezTo>
                  <a:pt x="2630774" y="1771937"/>
                  <a:pt x="3800007" y="1497118"/>
                  <a:pt x="4197246" y="1806915"/>
                </a:cubicBezTo>
                <a:cubicBezTo>
                  <a:pt x="4594485" y="2116712"/>
                  <a:pt x="4666938" y="3091073"/>
                  <a:pt x="4482059" y="3530784"/>
                </a:cubicBezTo>
                <a:cubicBezTo>
                  <a:pt x="4297180" y="3970495"/>
                  <a:pt x="3347804" y="4142882"/>
                  <a:pt x="3087974" y="4445184"/>
                </a:cubicBezTo>
                <a:cubicBezTo>
                  <a:pt x="2828144" y="4747486"/>
                  <a:pt x="2555823" y="5227170"/>
                  <a:pt x="2923082" y="5344593"/>
                </a:cubicBezTo>
                <a:cubicBezTo>
                  <a:pt x="3290341" y="5462016"/>
                  <a:pt x="4759377" y="5134731"/>
                  <a:pt x="5291528" y="5149721"/>
                </a:cubicBezTo>
                <a:cubicBezTo>
                  <a:pt x="5823679" y="5164711"/>
                  <a:pt x="5971082" y="5377072"/>
                  <a:pt x="6115987" y="5434534"/>
                </a:cubicBezTo>
                <a:cubicBezTo>
                  <a:pt x="6260892" y="5491996"/>
                  <a:pt x="6210925" y="5493245"/>
                  <a:pt x="6160958" y="5494495"/>
                </a:cubicBezTo>
              </a:path>
            </a:pathLst>
          </a:cu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CB056D-4C7C-4B8A-8EC6-5D9091243CB4}"/>
              </a:ext>
            </a:extLst>
          </p:cNvPr>
          <p:cNvSpPr txBox="1">
            <a:spLocks/>
          </p:cNvSpPr>
          <p:nvPr/>
        </p:nvSpPr>
        <p:spPr>
          <a:xfrm>
            <a:off x="602668" y="1278388"/>
            <a:ext cx="10837890" cy="5299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tabLst>
                <a:tab pos="457200" algn="l"/>
              </a:tabLst>
            </a:pP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III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Пост-обработка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(2–4 дня)</a:t>
            </a:r>
          </a:p>
          <a:p>
            <a:pPr marL="342900" lvl="0" indent="-342900" algn="l">
              <a:tabLst>
                <a:tab pos="457200" algn="l"/>
              </a:tabLs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Монтаж ролика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(2-3 мин): структура: интро (слоган) – кадры экскурсии – краткие познавательные/информирующие комментарии/вставки – финал (призыв: «Сила в единстве!»).</a:t>
            </a:r>
          </a:p>
          <a:p>
            <a:pPr marL="342900" lvl="0" indent="-342900" algn="l">
              <a:tabLst>
                <a:tab pos="457200" algn="l"/>
              </a:tabLs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Стенгазета. макет: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заголовок, 3-4 блока (история, люди, впечатления), фото, QR-код на ролик.</a:t>
            </a:r>
          </a:p>
          <a:p>
            <a:pPr marL="342900" lvl="0" indent="-342900" algn="l">
              <a:tabLst>
                <a:tab pos="457200" algn="l"/>
              </a:tabLs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Публикация: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TikTok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ролик, школьная страница + стенгазета в фойе.</a:t>
            </a:r>
          </a:p>
          <a:p>
            <a:pPr marL="342900" lvl="0" indent="-342900" algn="l">
              <a:tabLst>
                <a:tab pos="457200" algn="l"/>
              </a:tabLs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Рефлексия: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обсуждение что получилось, что нет, что необходимо доработать, обмена впечатлениями, выводы.</a:t>
            </a:r>
          </a:p>
          <a:p>
            <a:pPr marL="342900" lvl="0" indent="-342900" algn="l">
              <a:tabLst>
                <a:tab pos="457200" algn="l"/>
              </a:tabLst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tabLst>
                <a:tab pos="457200" algn="l"/>
              </a:tabLst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🔸 Отчёт: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заносит запись в журнал мероприятий.</a:t>
            </a:r>
          </a:p>
          <a:p>
            <a:pPr algn="l"/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17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CB056D-4C7C-4B8A-8EC6-5D9091243CB4}"/>
              </a:ext>
            </a:extLst>
          </p:cNvPr>
          <p:cNvSpPr txBox="1">
            <a:spLocks/>
          </p:cNvSpPr>
          <p:nvPr/>
        </p:nvSpPr>
        <p:spPr>
          <a:xfrm>
            <a:off x="597227" y="1390800"/>
            <a:ext cx="10837890" cy="496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📊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Количественные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Проведение 13 экскурсий.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создание 13 видеороликов и стенгазет.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предполагаемое Повышение гражданской идентичности на 20% (по анкетированию).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💫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Качественные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ожидается Повышение интереса к истории родного края.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Улучшение атмосферы в классах.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Развитие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медиакомпетенции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инициативы и чувства ответственности.</a:t>
            </a:r>
            <a:b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•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Дети смогут гордиться своим участием и результатами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4917C-013E-4402-AC59-BD64E5266358}"/>
              </a:ext>
            </a:extLst>
          </p:cNvPr>
          <p:cNvSpPr txBox="1"/>
          <p:nvPr/>
        </p:nvSpPr>
        <p:spPr>
          <a:xfrm>
            <a:off x="4134594" y="253973"/>
            <a:ext cx="3922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85337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906</Words>
  <Application>Microsoft Office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Symbol</vt:lpstr>
      <vt:lpstr>Times New Roman</vt:lpstr>
      <vt:lpstr>След самолета</vt:lpstr>
      <vt:lpstr>  МИНИСТЕРСТВО ПРОСВЕЩЕНИЯ ПРИДНЕСТРОВСКОЙ МОЛДАВСКОЙ РЕСПУБЛИКИ МОУ «ТСШ №15»  РЕСПУБЛИКАНСКИЙ КОНКУРС ВОСПИтаТЕЛЬНЫХ ПРАКТИК ГРАЖДАНСКО-ПАТРИОТИЧЕСКОЙ НАПРАВЛЕННОСТИ  ПАСПОРТ ВОСПИТАТЕЛЬНОЙ ПРАКТИКИ  «Система гражданско-патриотического воспитания через цикл ученических экскурсий “Мы — приднестровцы!  Наша страна – наша ответственность!”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тему: «Конституция Приднестровской Молдавской Республики»</dc:title>
  <dc:creator>Бетельгейзе</dc:creator>
  <cp:lastModifiedBy>Наталья Галатонова</cp:lastModifiedBy>
  <cp:revision>56</cp:revision>
  <dcterms:created xsi:type="dcterms:W3CDTF">2019-12-20T04:07:32Z</dcterms:created>
  <dcterms:modified xsi:type="dcterms:W3CDTF">2025-10-31T12:55:17Z</dcterms:modified>
</cp:coreProperties>
</file>