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2" r:id="rId2"/>
    <p:sldId id="262" r:id="rId3"/>
    <p:sldId id="299" r:id="rId4"/>
    <p:sldId id="307" r:id="rId5"/>
    <p:sldId id="320" r:id="rId6"/>
    <p:sldId id="331" r:id="rId7"/>
    <p:sldId id="332" r:id="rId8"/>
    <p:sldId id="336" r:id="rId9"/>
    <p:sldId id="334" r:id="rId10"/>
    <p:sldId id="335" r:id="rId11"/>
    <p:sldId id="340" r:id="rId12"/>
    <p:sldId id="337" r:id="rId13"/>
    <p:sldId id="338" r:id="rId14"/>
    <p:sldId id="28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ODIST" initials="M" lastIdx="1" clrIdx="0">
    <p:extLst>
      <p:ext uri="{19B8F6BF-5375-455C-9EA6-DF929625EA0E}">
        <p15:presenceInfo xmlns:p15="http://schemas.microsoft.com/office/powerpoint/2012/main" userId="METODIS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6C6"/>
    <a:srgbClr val="3965B5"/>
    <a:srgbClr val="0066CC"/>
    <a:srgbClr val="A80000"/>
    <a:srgbClr val="C34599"/>
    <a:srgbClr val="38572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0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246CA-77AD-4C47-A884-1CFD0F86336D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6F4EF-605F-458F-BBAD-C9644187D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9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6F4EF-605F-458F-BBAD-C9644187D07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6F4EF-605F-458F-BBAD-C9644187D07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443D2-CBA9-9758-6E5E-D699FDE9A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A8436E-9C88-9D3E-4D3C-FB5E9CBCB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12AE38-8085-48D6-BC7E-1F7556CD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1B759-6FCB-C1B6-C9ED-E8927DC8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E0272-F5EE-2E4E-2618-E84B4F26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284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29402-E69B-E2A5-FA06-B9AEA526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D601F2-71C8-6577-D8B6-A9E6FA6CB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38B60-73FF-2380-D6E0-08A715C33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4266B1-B738-98BB-114F-C0769CA6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BFA500-BA48-20AE-7B78-BD5CCB92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86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F6D5F4-9DE4-8D7D-B418-4CBF5537F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42541-8470-5A64-401F-2B6BD2C00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7AFED-9818-06BF-BACD-42EEA30C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E912FA-CAAB-03AB-69D3-39680D5F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1AF36D-04E5-6120-C15D-ACC1E795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53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44098-30CF-1833-F66E-620DAB44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41048-C023-3806-1614-70B5501FB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675349-F545-A7A3-7B3C-B0B98FC6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5E5304-DF24-DBDC-3A41-8B8ECFC1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9BDDD2-58D9-E57E-A922-CEB0FD78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F6995-542E-3487-C842-8D7AC1E4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117DB9-6D02-9ABD-129B-0EE44D2E7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491419-4187-C381-DB0D-6A56ADE2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48547-E51B-53B9-2AE3-F0DBC3A0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4F2D8C-DCD0-A66B-AC9B-55B3C62C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52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55297-88B7-A0B3-D4AB-A585F0F1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3559F-9C4F-180D-C863-792BD888F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B47270-8345-6842-DF82-7E6A1A5BA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CCAA66-8ABF-6C2D-05CF-168A4F9A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8B18D7-1000-EA22-8ED4-B70DDADE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372C16-4A20-7A89-430E-F69F1F1C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15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E9F88-2465-9816-A15C-FEB9E24F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2D936F-7C8C-A645-158A-196FD83D9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C6E5CC-5776-5C60-35B3-66B40D6CD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DDB4A9-1627-659C-A0F2-01F71147C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E0AAAE-1BFB-1BD2-10D7-3A5D17D0A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998575-102E-C382-2524-58DC2603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CE764E-1B92-CD9A-4622-98B67E51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0CEEFF-45AF-E9F3-CF82-53767D32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6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3F95F-95A2-006F-79D0-E583A5463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00F532-7D93-5798-F357-4DE316A9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5D2AC3-BEE9-EFFD-4749-5F512AE6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4C7C1A-D01B-98A4-38D5-B2807164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9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1E64E9-6396-B7B3-0C1B-EA3E6E089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B44FA7-CE23-8AED-4AB8-B1674B62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ADB462-5EDE-E6EF-E3C6-861CCC15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5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14DDE-3CF4-3E52-A62C-78A3EE6A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55805A-1A8D-3043-D933-389A5621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267A1-84C2-B6C8-765B-1A859D903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E4E07-2B49-1274-4FF0-71AACEC5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FC7CD0-848A-C35B-AA97-CDE3E67E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493893-BC2A-8387-D956-C7859D67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7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73CFC-C7F0-94F7-91AC-D601443B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02979F-0D55-CFE4-23F6-9912F4E3AD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062FAD-DEC9-4A7D-99B0-8CBBD2A9B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83860-1195-C8AB-D0C0-8256CF527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7AB0CA-015C-5353-07C0-198D9758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65700C-374E-EA25-2DB3-C5683517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32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5C19A-1A8D-3F37-D140-7072C7F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B4120E-EF84-F256-075A-0E3AE1833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70E3F7-B6A9-532A-3C6E-BF27E214A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81036-525F-4634-B920-47A420ACEF50}" type="datetimeFigureOut">
              <a:rPr lang="ru-RU" smtClean="0"/>
              <a:pPr/>
              <a:t>02.11.2025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ADFC89-9D58-7C43-8385-AA6FF7783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A8C3E6-CF83-5BEC-4339-09858136D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5FC70-5074-466B-866E-3049A74DB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2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43.jp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894DD-6C89-707E-8FF5-E117DD20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4C9F6-5FAA-31B1-C9B1-8EC9AAA2119B}"/>
              </a:ext>
            </a:extLst>
          </p:cNvPr>
          <p:cNvSpPr txBox="1"/>
          <p:nvPr/>
        </p:nvSpPr>
        <p:spPr>
          <a:xfrm>
            <a:off x="1277897" y="1792950"/>
            <a:ext cx="10557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26EF8-73F3-DD27-C0C9-406B725CD54B}"/>
              </a:ext>
            </a:extLst>
          </p:cNvPr>
          <p:cNvSpPr txBox="1"/>
          <p:nvPr/>
        </p:nvSpPr>
        <p:spPr>
          <a:xfrm>
            <a:off x="5710948" y="3026708"/>
            <a:ext cx="6184490" cy="219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воспитательной практики: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 8-9-х классов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«Профориентация»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Учебно-профориентационный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центр»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Тирасполя</a:t>
            </a:r>
          </a:p>
          <a:p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Хильчук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Антоновна</a:t>
            </a:r>
          </a:p>
          <a:p>
            <a:pPr>
              <a:lnSpc>
                <a:spcPts val="1700"/>
              </a:lnSpc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B83CE-7029-26DD-1481-4A2FFD9F6BA2}"/>
              </a:ext>
            </a:extLst>
          </p:cNvPr>
          <p:cNvSpPr txBox="1"/>
          <p:nvPr/>
        </p:nvSpPr>
        <p:spPr>
          <a:xfrm>
            <a:off x="3056142" y="571779"/>
            <a:ext cx="68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5762" y="5993027"/>
            <a:ext cx="379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Тирасполь:  3. 11. 2025 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07027" y="543699"/>
            <a:ext cx="8158534" cy="160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ПРОСВЕЩЕНИЯ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ПРИДНЕСТРОВСКОЙ МОЛДАВСКОЙ РЕСПУБЛИКИ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https://avatars.mds.yandex.net/i?id=f9df286560602931b66fbdf1aa071ae3bf6b1b05-5710085-images-thumbs&amp;ref=rim&amp;n=33&amp;w=199&amp;h=20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750379" y="5544615"/>
            <a:ext cx="1441622" cy="1313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886303" y="5832389"/>
            <a:ext cx="11079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 П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F2F1CA-8B65-B614-8CCA-F7163280E0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70" y="568412"/>
            <a:ext cx="1096094" cy="10873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9D8DE9-2D60-4437-9EBC-1D898C18EF7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5204" t="16741" r="8137" b="29907"/>
          <a:stretch/>
        </p:blipFill>
        <p:spPr>
          <a:xfrm>
            <a:off x="154915" y="2940907"/>
            <a:ext cx="4800145" cy="2512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299253" y="1487102"/>
            <a:ext cx="6882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Воспитательная практика 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гражданско-патриотической направленности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«МЫ  ПРИДНЕСТРОВСКИЙ НАРОД» </a:t>
            </a:r>
          </a:p>
        </p:txBody>
      </p:sp>
    </p:spTree>
    <p:extLst>
      <p:ext uri="{BB962C8B-B14F-4D97-AF65-F5344CB8AC3E}">
        <p14:creationId xmlns:p14="http://schemas.microsoft.com/office/powerpoint/2010/main" val="1976253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894DD-6C89-707E-8FF5-E117DD20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4C9F6-5FAA-31B1-C9B1-8EC9AAA2119B}"/>
              </a:ext>
            </a:extLst>
          </p:cNvPr>
          <p:cNvSpPr txBox="1"/>
          <p:nvPr/>
        </p:nvSpPr>
        <p:spPr>
          <a:xfrm>
            <a:off x="1634212" y="3566100"/>
            <a:ext cx="10557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https://avatars.mds.yandex.net/i?id=f9df286560602931b66fbdf1aa071ae3bf6b1b05-5710085-images-thumbs&amp;ref=rim&amp;n=33&amp;w=199&amp;h=20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750379" y="5544615"/>
            <a:ext cx="1441622" cy="1313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911016" y="5832389"/>
            <a:ext cx="11079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 П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2DCF11-2E55-E1A9-58B6-F13C145BEB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7915" y="5527232"/>
            <a:ext cx="1411290" cy="1058919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334531" y="1124465"/>
            <a:ext cx="750055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Количественные показатели: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реализацию программы практики вовлечены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образовательные учреждения и предприятия г. Тирасполя, специалисты, представители разных профессий, выпускники;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 воспитательных мероприятиях приняли участие 570 учащихся 8-9-х классов общеобразовательных организаций г. Тирасполя;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использованы рисунки, коллажи, презентации, фотоматериалы.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Качественные  показатели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зало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жено начало понимания высоких гражданско-патриотических чувств гордости за свой народ, его историю, традиции, культурные достижения;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обращение к духовному опыту предшествующих поколений;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воспитание активной жизненной позиции учащихся и их патриотического сознания как основы личности.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F2F1CA-8B65-B614-8CCA-F7163280E0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70" y="568412"/>
            <a:ext cx="896804" cy="8896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932D93-88DD-5A93-935D-8B743402E9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49065"/>
            <a:ext cx="3492836" cy="284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6253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7FFFF-DA9F-61C2-5EC4-47DD49BE9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8A639A-5ABF-5783-48B3-1560AD51C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47811E-612F-9642-A71B-D9A0A030D257}"/>
              </a:ext>
            </a:extLst>
          </p:cNvPr>
          <p:cNvSpPr txBox="1"/>
          <p:nvPr/>
        </p:nvSpPr>
        <p:spPr>
          <a:xfrm>
            <a:off x="1634213" y="3523657"/>
            <a:ext cx="10557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https://avatars.mds.yandex.net/i?id=f9df286560602931b66fbdf1aa071ae3bf6b1b05-5710085-images-thumbs&amp;ref=rim&amp;n=33&amp;w=199&amp;h=200">
            <a:extLst>
              <a:ext uri="{FF2B5EF4-FFF2-40B4-BE49-F238E27FC236}">
                <a16:creationId xmlns:a16="http://schemas.microsoft.com/office/drawing/2014/main" id="{8CB01290-AE76-239F-984F-F6774560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750379" y="5544615"/>
            <a:ext cx="1441622" cy="1313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838472A-A8ED-C879-8D42-DB1B5B0CA41D}"/>
              </a:ext>
            </a:extLst>
          </p:cNvPr>
          <p:cNvSpPr/>
          <p:nvPr/>
        </p:nvSpPr>
        <p:spPr>
          <a:xfrm>
            <a:off x="10911016" y="5832389"/>
            <a:ext cx="11079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 П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2A92549-BE7B-F7CB-9B59-FA895C5857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7915" y="5527232"/>
            <a:ext cx="1411290" cy="10589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2D0E96-F8E8-01AA-6054-D526670D0D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70" y="568412"/>
            <a:ext cx="896804" cy="889685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578D5C3-2D57-08F8-5B6F-7AFF0E42A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37710"/>
              </p:ext>
            </p:extLst>
          </p:nvPr>
        </p:nvGraphicFramePr>
        <p:xfrm>
          <a:off x="1432379" y="1021940"/>
          <a:ext cx="8000891" cy="4305645"/>
        </p:xfrm>
        <a:graphic>
          <a:graphicData uri="http://schemas.openxmlformats.org/drawingml/2006/table">
            <a:tbl>
              <a:tblPr/>
              <a:tblGrid>
                <a:gridCol w="475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3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1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57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579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№ п/п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Учебный год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2020-2022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2022-2024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2024-2026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Всего  участников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678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989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750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2417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9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Классные часы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кол-во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256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296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189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741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9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Конкурсы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кол-во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192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9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Акции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кол-во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150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164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404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9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ИОУ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кол-во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79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Экскурсии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кол-во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289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439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318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1046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62201" marR="6220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9602974-761C-E490-A390-EC94A15B084C}"/>
              </a:ext>
            </a:extLst>
          </p:cNvPr>
          <p:cNvSpPr txBox="1"/>
          <p:nvPr/>
        </p:nvSpPr>
        <p:spPr>
          <a:xfrm>
            <a:off x="5039205" y="482951"/>
            <a:ext cx="60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Сводная таблица участников воспитательной практики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50F0FC0-F03F-96EB-390B-56AC0D3FB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5938" y="710696"/>
            <a:ext cx="2993395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11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6" y="160638"/>
            <a:ext cx="4853221" cy="2879123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07" y="3768811"/>
            <a:ext cx="4868562" cy="27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709869" y="3115615"/>
            <a:ext cx="103362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ПЕРСПЕКТИВЫ ВОСПИТАТЕЛЬНОЙ  ПРАКТИКИ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2B463B-DA1B-DFD8-9DA8-5A5F98BBA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36" y="3579023"/>
            <a:ext cx="5449455" cy="29700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5096E8-24BB-7336-5B12-5B85EFF6D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273" y="160638"/>
            <a:ext cx="4934527" cy="30351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/>
          <a:srcRect l="3339" t="22804" r="50016" b="18412"/>
          <a:stretch>
            <a:fillRect/>
          </a:stretch>
        </p:blipFill>
        <p:spPr bwMode="auto">
          <a:xfrm>
            <a:off x="160638" y="13239"/>
            <a:ext cx="12031362" cy="662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3894DD-6C89-707E-8FF5-E117DD20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524504" cy="699304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60702" y="209144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46320" y="231942"/>
            <a:ext cx="32355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32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" y="1668162"/>
            <a:ext cx="12492680" cy="1742302"/>
          </a:xfrm>
          <a:prstGeom prst="wedgeRoundRectCallout">
            <a:avLst>
              <a:gd name="adj1" fmla="val -21006"/>
              <a:gd name="adj2" fmla="val 6914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4958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46886" y="1729946"/>
            <a:ext cx="96876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дальнейшей реализации воспитательной практики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«МЫ   ПРИДНЕСТРОВСКИЙ НАРОД»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МОУ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Учебно-профориентационный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центр» города Тирасполя» предполагается: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создание информационного стенда, выставки работ и банка данных по  материалам проведенных мероприятий, связанных с патриотическим воспитанием учащихся.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028302"/>
            <a:ext cx="12529751" cy="29903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F2F1CA-8B65-B614-8CCA-F7163280E0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011" y="210066"/>
            <a:ext cx="959082" cy="9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894DD-6C89-707E-8FF5-E117DD20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4C9F6-5FAA-31B1-C9B1-8EC9AAA2119B}"/>
              </a:ext>
            </a:extLst>
          </p:cNvPr>
          <p:cNvSpPr txBox="1"/>
          <p:nvPr/>
        </p:nvSpPr>
        <p:spPr>
          <a:xfrm>
            <a:off x="1634212" y="3566100"/>
            <a:ext cx="10557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B83CE-7029-26DD-1481-4A2FFD9F6BA2}"/>
              </a:ext>
            </a:extLst>
          </p:cNvPr>
          <p:cNvSpPr txBox="1"/>
          <p:nvPr/>
        </p:nvSpPr>
        <p:spPr>
          <a:xfrm>
            <a:off x="6599624" y="721270"/>
            <a:ext cx="68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https://avatars.mds.yandex.net/i?id=f9df286560602931b66fbdf1aa071ae3bf6b1b05-5710085-images-thumbs&amp;ref=rim&amp;n=33&amp;w=199&amp;h=20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750379" y="5544615"/>
            <a:ext cx="1441622" cy="1313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861589" y="5820032"/>
            <a:ext cx="11574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 П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037968" y="2125362"/>
            <a:ext cx="10490885" cy="3175688"/>
          </a:xfrm>
          <a:prstGeom prst="wedgeRoundRect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0385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2DCF11-2E55-E1A9-58B6-F13C145BEB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0207" y="5438854"/>
            <a:ext cx="1411290" cy="105891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6CF1AFD-A7C5-692F-D88A-12105EB1D3DC}"/>
              </a:ext>
            </a:extLst>
          </p:cNvPr>
          <p:cNvSpPr/>
          <p:nvPr/>
        </p:nvSpPr>
        <p:spPr>
          <a:xfrm>
            <a:off x="1269252" y="1445543"/>
            <a:ext cx="102851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ВОСПИТАТЕЛЬНОЙ ПРАКТИКИ</a:t>
            </a: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423719" y="358346"/>
            <a:ext cx="72039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ты думаешь на год вперёд – посади семя.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ты думаешь на десятилетия вперёд – посади дерево.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ты думаешь на век вперёд – воспитай человека!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186249" y="2669058"/>
            <a:ext cx="1010782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В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современных условиях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вопрос гражданско-патриотического воспитания молодёжи является одной из ключевых проблем, стоящих перед каждым родителем, обществом и государством в целом.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Система образования призвана обеспечить воспитание патриотов и граждан правового, демократического, социального государства, уважающих права и свободу личности и обладающих высокой нравственностью.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F2F1CA-8B65-B614-8CCA-F7163280E0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70" y="568412"/>
            <a:ext cx="896804" cy="8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5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с одним вырезанным скругленным углом 21"/>
          <p:cNvSpPr/>
          <p:nvPr/>
        </p:nvSpPr>
        <p:spPr>
          <a:xfrm>
            <a:off x="7285893" y="1309817"/>
            <a:ext cx="4906107" cy="4460788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513534" y="361154"/>
            <a:ext cx="1049736" cy="722488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78477" y="363710"/>
            <a:ext cx="476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Блок-схема: узел 18"/>
          <p:cNvSpPr/>
          <p:nvPr/>
        </p:nvSpPr>
        <p:spPr>
          <a:xfrm>
            <a:off x="7128608" y="280309"/>
            <a:ext cx="1021884" cy="714380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rgbClr val="335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981288" y="260563"/>
            <a:ext cx="1050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   2</a:t>
            </a:r>
          </a:p>
        </p:txBody>
      </p:sp>
      <p:sp>
        <p:nvSpPr>
          <p:cNvPr id="14" name="Прямоугольник с одним вырезанным скругленным углом 13"/>
          <p:cNvSpPr/>
          <p:nvPr/>
        </p:nvSpPr>
        <p:spPr>
          <a:xfrm>
            <a:off x="314531" y="1507104"/>
            <a:ext cx="3516064" cy="4053435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366" y="409761"/>
            <a:ext cx="46850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720099" y="388246"/>
            <a:ext cx="14286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126" y="5597930"/>
            <a:ext cx="1616324" cy="147992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0940196" y="6005384"/>
            <a:ext cx="1251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 П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DA9C93-4F1E-1407-E49C-9F14A93BBB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b="14059"/>
          <a:stretch/>
        </p:blipFill>
        <p:spPr>
          <a:xfrm>
            <a:off x="4077730" y="4593485"/>
            <a:ext cx="2953265" cy="151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81913" y="1754659"/>
            <a:ext cx="33610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" algn="l"/>
              </a:tabLs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приобщения обучающихся к общечеловеческим ценностям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" algn="l"/>
              </a:tabLs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формировании социально активной личности гражданина и патриота, обладающей чувством национальной гордости, гражданского достоинства, любви к Родине, своему народу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88" y="2443935"/>
            <a:ext cx="3215024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7459362" y="1507525"/>
            <a:ext cx="47326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 у обучающихся активной гражданской позиции, гражданской ответственности, основанной на традиционных культурных, духовных и нравственных ценностях современного общества;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патриотизма, чувства гордости за свою Родину,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 уважения и интереса к родному краю, своей родословной,  к культуре, языкам, традициям и обычаям народов, проживающих в Приднестровье;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выявление и использование наиболее эффективной практики гражданско-патриотического  воспитания</a:t>
            </a:r>
          </a:p>
          <a:p>
            <a:pPr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24" name="Picture 10" descr="https://tiras-upc.org/wp-content/uploads/2019/03/%D0%9E%D1%82%D0%BA%D1%80%D1%8B%D1%82%D1%8B%D0%B9-%D1%83%D1%80%D0%BE%D0%BA.jpg">
            <a:extLst>
              <a:ext uri="{FF2B5EF4-FFF2-40B4-BE49-F238E27FC236}">
                <a16:creationId xmlns:a16="http://schemas.microsoft.com/office/drawing/2014/main" id="{17DE9EA8-5AA1-FE95-4974-AB3862FCE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53667" r="1"/>
          <a:stretch/>
        </p:blipFill>
        <p:spPr bwMode="auto">
          <a:xfrm>
            <a:off x="4009139" y="840259"/>
            <a:ext cx="3058926" cy="169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54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548243-956F-4F70-8424-61EC7A7FD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0785"/>
          <a:stretch/>
        </p:blipFill>
        <p:spPr>
          <a:xfrm>
            <a:off x="11113" y="870439"/>
            <a:ext cx="12192000" cy="538968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85352"/>
            <a:ext cx="12192000" cy="5066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Долгосрочный,  широкомасштабный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профориентационный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проект: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УЧИСЬ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РАБОТАЙ 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ПРИДНЕСТРОВЬЕ»</a:t>
            </a:r>
          </a:p>
        </p:txBody>
      </p:sp>
    </p:spTree>
    <p:extLst>
      <p:ext uri="{BB962C8B-B14F-4D97-AF65-F5344CB8AC3E}">
        <p14:creationId xmlns:p14="http://schemas.microsoft.com/office/powerpoint/2010/main" val="19959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894DD-6C89-707E-8FF5-E117DD20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8563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67231" y="436776"/>
            <a:ext cx="8950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1383956" y="1482811"/>
            <a:ext cx="729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801366" y="1058021"/>
            <a:ext cx="759940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Основанием для 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реализации в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оспитательной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практики </a:t>
            </a: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 МЫ ПРИДНЕСТРОВСКИЙ НАРОД»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послужили следующие нормативно-правовые документы: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«Концепции трудового воспитания и профориентационной работы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организациях образования Приднестровской Молдавской Республики»;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«Программы профориентация» для учащихся 8-9-х классов организаций основного общего образования ПМР;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«План в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оспитательной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психологической работы МОУ «УПЦ»;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«Положения о профессиональных пробах»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6595" y="4017363"/>
            <a:ext cx="3269274" cy="209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F2F1CA-8B65-B614-8CCA-F7163280E0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70" y="568412"/>
            <a:ext cx="959082" cy="95146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 t="26331" b="6053"/>
          <a:stretch>
            <a:fillRect/>
          </a:stretch>
        </p:blipFill>
        <p:spPr bwMode="auto">
          <a:xfrm>
            <a:off x="209456" y="3952865"/>
            <a:ext cx="2916195" cy="2282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id="{8B20ED72-9C8D-8D8E-B9CF-F7020B797D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75" y="2226647"/>
            <a:ext cx="2865814" cy="1944180"/>
          </a:xfrm>
          <a:prstGeom prst="rect">
            <a:avLst/>
          </a:prstGeom>
        </p:spPr>
      </p:pic>
      <p:pic>
        <p:nvPicPr>
          <p:cNvPr id="1026" name="Picture 2" descr="C:\Users\User\Desktop\Новая папка\изображение_viber_2025-11-01_13-30-02-0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5889" y="4017365"/>
            <a:ext cx="2778177" cy="2107992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\изображение_viber_2025-11-01_13-30-58-173.jpg"/>
          <p:cNvPicPr>
            <a:picLocks noChangeAspect="1" noChangeArrowheads="1"/>
          </p:cNvPicPr>
          <p:nvPr/>
        </p:nvPicPr>
        <p:blipFill>
          <a:blip r:embed="rId10" cstate="print"/>
          <a:srcRect l="13307" t="13589" b="5935"/>
          <a:stretch>
            <a:fillRect/>
          </a:stretch>
        </p:blipFill>
        <p:spPr bwMode="auto">
          <a:xfrm>
            <a:off x="8859185" y="194871"/>
            <a:ext cx="2878113" cy="2003767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506C4D-C4EB-FEE6-649E-FA4466D68E2F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39068" y="4002374"/>
            <a:ext cx="2728211" cy="208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42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894DD-6C89-707E-8FF5-E117DD20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2638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520367-DC5D-92F0-C3FC-6AA1D9B18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4FBFF"/>
              </a:clrFrom>
              <a:clrTo>
                <a:srgbClr val="E4F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03016" y="5837377"/>
            <a:ext cx="888984" cy="800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50CCE056-AA69-9C0F-3772-71CCDBC71642}"/>
              </a:ext>
            </a:extLst>
          </p:cNvPr>
          <p:cNvSpPr/>
          <p:nvPr/>
        </p:nvSpPr>
        <p:spPr>
          <a:xfrm>
            <a:off x="637905" y="2947905"/>
            <a:ext cx="2896128" cy="12039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 </a:t>
            </a: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2020-2025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CFB57F-0277-AE83-7145-755FFC1BDA04}"/>
              </a:ext>
            </a:extLst>
          </p:cNvPr>
          <p:cNvSpPr/>
          <p:nvPr/>
        </p:nvSpPr>
        <p:spPr>
          <a:xfrm>
            <a:off x="5276335" y="938600"/>
            <a:ext cx="3484606" cy="11856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B52279-26C3-7B8C-5276-BB7FA10BB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406" y="2774748"/>
            <a:ext cx="3546389" cy="12010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95CFF5-1246-B8DB-03A2-0FF642A33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406" y="4563920"/>
            <a:ext cx="3608172" cy="1201016"/>
          </a:xfrm>
          <a:prstGeom prst="rect">
            <a:avLst/>
          </a:prstGeom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EF5D5EE4-B526-0736-04BE-1AF5A88F77A3}"/>
              </a:ext>
            </a:extLst>
          </p:cNvPr>
          <p:cNvCxnSpPr>
            <a:cxnSpLocks/>
          </p:cNvCxnSpPr>
          <p:nvPr/>
        </p:nvCxnSpPr>
        <p:spPr>
          <a:xfrm flipV="1">
            <a:off x="3855308" y="1664184"/>
            <a:ext cx="1403457" cy="286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376A6B4-6331-E433-CD4F-BA28EDDC5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9774">
            <a:off x="3561562" y="3103501"/>
            <a:ext cx="1971673" cy="61868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A96BC8-456A-092F-0207-D8203E910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744096" y="4471836"/>
            <a:ext cx="1893377" cy="1176869"/>
          </a:xfrm>
          <a:prstGeom prst="rect">
            <a:avLst/>
          </a:prstGeom>
        </p:spPr>
      </p:pic>
      <p:sp>
        <p:nvSpPr>
          <p:cNvPr id="34" name="Стрелка: вниз 33">
            <a:extLst>
              <a:ext uri="{FF2B5EF4-FFF2-40B4-BE49-F238E27FC236}">
                <a16:creationId xmlns:a16="http://schemas.microsoft.com/office/drawing/2014/main" id="{363F358A-819D-A183-294D-04131375C199}"/>
              </a:ext>
            </a:extLst>
          </p:cNvPr>
          <p:cNvSpPr/>
          <p:nvPr/>
        </p:nvSpPr>
        <p:spPr>
          <a:xfrm flipH="1">
            <a:off x="6647935" y="2149864"/>
            <a:ext cx="173196" cy="646232"/>
          </a:xfrm>
          <a:custGeom>
            <a:avLst/>
            <a:gdLst>
              <a:gd name="connsiteX0" fmla="*/ 0 w 484632"/>
              <a:gd name="connsiteY0" fmla="*/ 736092 h 978408"/>
              <a:gd name="connsiteX1" fmla="*/ 121158 w 484632"/>
              <a:gd name="connsiteY1" fmla="*/ 736092 h 978408"/>
              <a:gd name="connsiteX2" fmla="*/ 121158 w 484632"/>
              <a:gd name="connsiteY2" fmla="*/ 0 h 978408"/>
              <a:gd name="connsiteX3" fmla="*/ 363474 w 484632"/>
              <a:gd name="connsiteY3" fmla="*/ 0 h 978408"/>
              <a:gd name="connsiteX4" fmla="*/ 363474 w 484632"/>
              <a:gd name="connsiteY4" fmla="*/ 736092 h 978408"/>
              <a:gd name="connsiteX5" fmla="*/ 484632 w 484632"/>
              <a:gd name="connsiteY5" fmla="*/ 736092 h 978408"/>
              <a:gd name="connsiteX6" fmla="*/ 242316 w 484632"/>
              <a:gd name="connsiteY6" fmla="*/ 978408 h 978408"/>
              <a:gd name="connsiteX7" fmla="*/ 0 w 484632"/>
              <a:gd name="connsiteY7" fmla="*/ 736092 h 978408"/>
              <a:gd name="connsiteX0" fmla="*/ 0 w 484632"/>
              <a:gd name="connsiteY0" fmla="*/ 764967 h 1007283"/>
              <a:gd name="connsiteX1" fmla="*/ 121158 w 484632"/>
              <a:gd name="connsiteY1" fmla="*/ 764967 h 1007283"/>
              <a:gd name="connsiteX2" fmla="*/ 82657 w 484632"/>
              <a:gd name="connsiteY2" fmla="*/ 0 h 1007283"/>
              <a:gd name="connsiteX3" fmla="*/ 363474 w 484632"/>
              <a:gd name="connsiteY3" fmla="*/ 28875 h 1007283"/>
              <a:gd name="connsiteX4" fmla="*/ 363474 w 484632"/>
              <a:gd name="connsiteY4" fmla="*/ 764967 h 1007283"/>
              <a:gd name="connsiteX5" fmla="*/ 484632 w 484632"/>
              <a:gd name="connsiteY5" fmla="*/ 764967 h 1007283"/>
              <a:gd name="connsiteX6" fmla="*/ 242316 w 484632"/>
              <a:gd name="connsiteY6" fmla="*/ 1007283 h 1007283"/>
              <a:gd name="connsiteX7" fmla="*/ 0 w 484632"/>
              <a:gd name="connsiteY7" fmla="*/ 764967 h 1007283"/>
              <a:gd name="connsiteX0" fmla="*/ 0 w 484632"/>
              <a:gd name="connsiteY0" fmla="*/ 736092 h 978408"/>
              <a:gd name="connsiteX1" fmla="*/ 121158 w 484632"/>
              <a:gd name="connsiteY1" fmla="*/ 736092 h 978408"/>
              <a:gd name="connsiteX2" fmla="*/ 130783 w 484632"/>
              <a:gd name="connsiteY2" fmla="*/ 9626 h 978408"/>
              <a:gd name="connsiteX3" fmla="*/ 363474 w 484632"/>
              <a:gd name="connsiteY3" fmla="*/ 0 h 978408"/>
              <a:gd name="connsiteX4" fmla="*/ 363474 w 484632"/>
              <a:gd name="connsiteY4" fmla="*/ 736092 h 978408"/>
              <a:gd name="connsiteX5" fmla="*/ 484632 w 484632"/>
              <a:gd name="connsiteY5" fmla="*/ 736092 h 978408"/>
              <a:gd name="connsiteX6" fmla="*/ 242316 w 484632"/>
              <a:gd name="connsiteY6" fmla="*/ 978408 h 978408"/>
              <a:gd name="connsiteX7" fmla="*/ 0 w 484632"/>
              <a:gd name="connsiteY7" fmla="*/ 736092 h 97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32" h="978408">
                <a:moveTo>
                  <a:pt x="0" y="736092"/>
                </a:moveTo>
                <a:lnTo>
                  <a:pt x="121158" y="736092"/>
                </a:lnTo>
                <a:lnTo>
                  <a:pt x="130783" y="9626"/>
                </a:lnTo>
                <a:lnTo>
                  <a:pt x="363474" y="0"/>
                </a:lnTo>
                <a:lnTo>
                  <a:pt x="363474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AF24420-E1A8-DA9C-294D-8E9B21FF4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052" y="3978874"/>
            <a:ext cx="189306" cy="61915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977A8B4-F9F4-A9D9-B8E2-AC0DF61D6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794625" y="2125209"/>
            <a:ext cx="211655" cy="64623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E63B344-B625-8B94-A129-0A4354441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1128" y="3982775"/>
            <a:ext cx="149166" cy="552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4AE2CA-4641-C1FA-183E-6CFFC258F3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-1619" t="15790" r="1619" b="4615"/>
          <a:stretch/>
        </p:blipFill>
        <p:spPr>
          <a:xfrm>
            <a:off x="1252821" y="1250429"/>
            <a:ext cx="2577773" cy="1538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585254" y="1050324"/>
            <a:ext cx="32251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Ознакомительный этап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«Мир профессий»,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поисках профессий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436972" y="2804984"/>
            <a:ext cx="32498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социальных проб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«Билет в будущее»,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шаг в профессию,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погружение в профессию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880919" y="4633784"/>
            <a:ext cx="40822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социальных практик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Профориентир</a:t>
            </a:r>
            <a:r>
              <a:rPr kumimoji="0" lang="ru-RU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Приднестровья»,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путь к успеху, социализация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9924" y="4460253"/>
            <a:ext cx="2912076" cy="132038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/>
          <a:srcRect b="48240"/>
          <a:stretch/>
        </p:blipFill>
        <p:spPr>
          <a:xfrm>
            <a:off x="9205784" y="2706128"/>
            <a:ext cx="2582562" cy="1340616"/>
          </a:xfrm>
          <a:prstGeom prst="rect">
            <a:avLst/>
          </a:prstGeom>
        </p:spPr>
      </p:pic>
      <p:pic>
        <p:nvPicPr>
          <p:cNvPr id="40" name="Picture 2" descr="https://ds04.infourok.ru/uploads/ex/0978/00059b3f-b581a07e/img0.jpg"/>
          <p:cNvPicPr>
            <a:picLocks noChangeAspect="1" noChangeArrowheads="1"/>
          </p:cNvPicPr>
          <p:nvPr/>
        </p:nvPicPr>
        <p:blipFill>
          <a:blip r:embed="rId12" cstate="print"/>
          <a:srcRect t="14896"/>
          <a:stretch>
            <a:fillRect/>
          </a:stretch>
        </p:blipFill>
        <p:spPr bwMode="auto">
          <a:xfrm>
            <a:off x="9057502" y="889686"/>
            <a:ext cx="2820666" cy="1359245"/>
          </a:xfrm>
          <a:prstGeom prst="rect">
            <a:avLst/>
          </a:prstGeom>
          <a:noFill/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557E12-6B86-4639-A1C0-CF0392E67E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6247" y="4409221"/>
            <a:ext cx="2582562" cy="1571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56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894DD-6C89-707E-8FF5-E117DD20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389708" cy="70062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F2F1CA-8B65-B614-8CCA-F7163280E0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065" y="203290"/>
            <a:ext cx="1073223" cy="10647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63A00-5791-DBC5-8808-C61DF5EAFC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73332" y="5550408"/>
            <a:ext cx="1391919" cy="1141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577545" y="226711"/>
            <a:ext cx="609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  ВОСПИТАТЕЛЬНОЙ ПРАКТИКИ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A7BAE0-1D78-6982-5350-19C8E5AFC0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1" b="4087"/>
          <a:stretch/>
        </p:blipFill>
        <p:spPr>
          <a:xfrm rot="16200000">
            <a:off x="9427146" y="3490544"/>
            <a:ext cx="1259303" cy="14473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20AA90-F61A-CA97-760C-10BF64C00C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74" y="3574958"/>
            <a:ext cx="1681160" cy="2453002"/>
          </a:xfrm>
          <a:prstGeom prst="rect">
            <a:avLst/>
          </a:prstGeom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76848" y="1962175"/>
            <a:ext cx="668500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цикла классных часов по гражданско-патриотическому воспитанию  в 8-9-х классах;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акциях: «Открытка ветерану», «Письмо ветерану»,  «Георгиевская ленточка», «Твори добро», «Любимому городу нашу заботу»;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программе 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Волонтерство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ИОУ: городских, республиканских, студенческих;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«Покровских чтениях»; «Педагогических чтениях»;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Конкурс чтецов (стихи о войне, стихи о доброте, стихи любви);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заочных экскурсий по предприятиям и учреждениям города: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Дни открытых дверей;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Мастер-классы;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Родительские собрания – круглые столы: «Профессия и время»;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Совместные праздники в классе: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«Живая легенда».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CE8EB5-2FD9-7264-FF48-849D41C4A5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7" t="10866" r="12829" b="20455"/>
          <a:stretch/>
        </p:blipFill>
        <p:spPr>
          <a:xfrm>
            <a:off x="9233895" y="4856207"/>
            <a:ext cx="1553553" cy="1170062"/>
          </a:xfrm>
          <a:prstGeom prst="rect">
            <a:avLst/>
          </a:prstGeom>
        </p:spPr>
      </p:pic>
      <p:pic>
        <p:nvPicPr>
          <p:cNvPr id="10" name="Picture 2" descr="D:\ФОТО\2015-2016\Родительские собрания октябрь 2015\DSC0463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6"/>
          <a:stretch/>
        </p:blipFill>
        <p:spPr bwMode="auto">
          <a:xfrm rot="21177953">
            <a:off x="7185407" y="789405"/>
            <a:ext cx="2771112" cy="1759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0FBA14-BD80-22ED-7338-2D4C011B28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b="13599"/>
          <a:stretch/>
        </p:blipFill>
        <p:spPr>
          <a:xfrm rot="585450">
            <a:off x="9483074" y="1860766"/>
            <a:ext cx="2571720" cy="1838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642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894DD-6C89-707E-8FF5-E117DD20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4C9F6-5FAA-31B1-C9B1-8EC9AAA2119B}"/>
              </a:ext>
            </a:extLst>
          </p:cNvPr>
          <p:cNvSpPr txBox="1"/>
          <p:nvPr/>
        </p:nvSpPr>
        <p:spPr>
          <a:xfrm>
            <a:off x="1634212" y="3566100"/>
            <a:ext cx="10557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B83CE-7029-26DD-1481-4A2FFD9F6BA2}"/>
              </a:ext>
            </a:extLst>
          </p:cNvPr>
          <p:cNvSpPr txBox="1"/>
          <p:nvPr/>
        </p:nvSpPr>
        <p:spPr>
          <a:xfrm>
            <a:off x="6664279" y="681731"/>
            <a:ext cx="68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https://avatars.mds.yandex.net/i?id=f9df286560602931b66fbdf1aa071ae3bf6b1b05-5710085-images-thumbs&amp;ref=rim&amp;n=33&amp;w=199&amp;h=20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750379" y="5544615"/>
            <a:ext cx="1441622" cy="1313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960442" y="5881817"/>
            <a:ext cx="9761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 П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2DCF11-2E55-E1A9-58B6-F13C145BEB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0207" y="5438854"/>
            <a:ext cx="1411290" cy="10589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F2F1CA-8B65-B614-8CCA-F7163280E0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70" y="568412"/>
            <a:ext cx="959082" cy="951469"/>
          </a:xfrm>
          <a:prstGeom prst="rect">
            <a:avLst/>
          </a:prstGeom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122405" y="1185613"/>
            <a:ext cx="9947190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Конкурс видеороликов: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«Столица в объективе тридцатилетия Республики»;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 Конкурс листовок «Охрана репродуктивного здоровья» -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«Семья – это самое ценное в жизни человечества»;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Выставка объемных макетов «Мой любимый город»;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Конкурс социальной рекламы «Улица, транспорт и мы».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«Профессия моей мечты»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Конкурс «Герой нашего времени», приуроченного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30 годовщине Бендерской трагедии.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Конкурс, «Акция, Мир читает Чехова А. П.»,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библиотека Таганрога, проект «Последнее прости»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Конкурс детских сочинений и рисунков, посвященных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80-летию полного освобождения Ленинграда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от фашистской блокады</a:t>
            </a:r>
          </a:p>
          <a:p>
            <a:endParaRPr lang="ru-RU" dirty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666">
            <a:off x="7841415" y="557916"/>
            <a:ext cx="1523280" cy="2399601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031" y="3916272"/>
            <a:ext cx="2688738" cy="1820322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114B1B-FBD5-116A-9F5B-31436E1BA6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70836">
            <a:off x="10263846" y="532626"/>
            <a:ext cx="1611500" cy="24501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3F169-1993-C8AB-F3A9-60A7E1B70B3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04119" y="177120"/>
            <a:ext cx="1464413" cy="20791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8350DD-5448-3538-C354-C64DE2D8EE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36152">
            <a:off x="8768414" y="1350257"/>
            <a:ext cx="2198494" cy="26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894DD-6C89-707E-8FF5-E117DD20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4C9F6-5FAA-31B1-C9B1-8EC9AAA2119B}"/>
              </a:ext>
            </a:extLst>
          </p:cNvPr>
          <p:cNvSpPr txBox="1"/>
          <p:nvPr/>
        </p:nvSpPr>
        <p:spPr>
          <a:xfrm>
            <a:off x="1634212" y="3566100"/>
            <a:ext cx="10557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B83CE-7029-26DD-1481-4A2FFD9F6BA2}"/>
              </a:ext>
            </a:extLst>
          </p:cNvPr>
          <p:cNvSpPr txBox="1"/>
          <p:nvPr/>
        </p:nvSpPr>
        <p:spPr>
          <a:xfrm>
            <a:off x="6599624" y="721270"/>
            <a:ext cx="68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https://avatars.mds.yandex.net/i?id=f9df286560602931b66fbdf1aa071ae3bf6b1b05-5710085-images-thumbs&amp;ref=rim&amp;n=33&amp;w=199&amp;h=20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750379" y="5544615"/>
            <a:ext cx="1441622" cy="1313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911016" y="5832389"/>
            <a:ext cx="11079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 П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2DCF11-2E55-E1A9-58B6-F13C145BEB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0207" y="5438854"/>
            <a:ext cx="1411290" cy="10589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F2F1CA-8B65-B614-8CCA-F7163280E0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70" y="568412"/>
            <a:ext cx="959082" cy="951469"/>
          </a:xfrm>
          <a:prstGeom prst="rect">
            <a:avLst/>
          </a:prstGeom>
        </p:spPr>
      </p:pic>
      <p:pic>
        <p:nvPicPr>
          <p:cNvPr id="20" name="Picture 9" descr="C:\Users\User\Desktop\ЭЦУ\изображение_viber_2022-09-29_10-02-32-180.jpg"/>
          <p:cNvPicPr>
            <a:picLocks noChangeAspect="1" noChangeArrowheads="1"/>
          </p:cNvPicPr>
          <p:nvPr/>
        </p:nvPicPr>
        <p:blipFill>
          <a:blip r:embed="rId7" cstate="print"/>
          <a:srcRect t="9225" r="-1025" b="23617"/>
          <a:stretch>
            <a:fillRect/>
          </a:stretch>
        </p:blipFill>
        <p:spPr bwMode="auto">
          <a:xfrm>
            <a:off x="8040003" y="197708"/>
            <a:ext cx="2982352" cy="2310713"/>
          </a:xfrm>
          <a:prstGeom prst="rect">
            <a:avLst/>
          </a:prstGeom>
          <a:noFill/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470454" y="1433385"/>
            <a:ext cx="6264875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РЕСПУБЛИКАНСКИЙ ФЕСТИВАЛЬ </a:t>
            </a:r>
          </a:p>
          <a:p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 мире профессий»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номинации: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конкурс фотографий «Профессии в кадре»;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конкурс «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Мультимедийных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презентаций;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конкурс интервью «Интересные профессии»;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конкурс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онлайн-флешмоб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«Профессия моей мечты»;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конкурс стихотворений «Профессии от А до Я»,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«Выбор профессии важное дело!»;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конкурс видео «Профессия в объективе» </a:t>
            </a:r>
          </a:p>
          <a:p>
            <a:endParaRPr lang="ru-RU" dirty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98" y="2706128"/>
            <a:ext cx="1621116" cy="2285597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05CE9D-DDEA-1122-D498-3074969F82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8975" t="14559" r="20601" b="9306"/>
          <a:stretch/>
        </p:blipFill>
        <p:spPr>
          <a:xfrm>
            <a:off x="9608695" y="2706128"/>
            <a:ext cx="1585886" cy="22751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FBF28-4826-F404-0098-7D8786B154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1" y="4468598"/>
            <a:ext cx="1614026" cy="2152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62535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2699</TotalTime>
  <Words>888</Words>
  <Application>Microsoft Office PowerPoint</Application>
  <PresentationFormat>Широкоэкранный</PresentationFormat>
  <Paragraphs>194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Долгосрочный,  широкомасштабный профориентационный проект:  «УЧИСЬ И РАБОТАЙ В ПРИДНЕСТРОВЬЕ»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METODIST</cp:lastModifiedBy>
  <cp:revision>234</cp:revision>
  <cp:lastPrinted>2025-04-09T14:55:41Z</cp:lastPrinted>
  <dcterms:created xsi:type="dcterms:W3CDTF">2025-03-16T08:25:34Z</dcterms:created>
  <dcterms:modified xsi:type="dcterms:W3CDTF">2025-11-02T09:15:42Z</dcterms:modified>
</cp:coreProperties>
</file>