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C6B4-9DA2-6EDF-1091-5E4ABABDB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412476-1518-2092-BB7D-E785E796A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BCBA65-9AA4-2470-AF88-F34F52BC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E16F0-F87A-4B7D-8A59-C006C9CD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0B5E96-C420-8BD5-2637-A15CDF4F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26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074F7-8C08-EE06-3098-5346C1E1F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CF3E9-2B78-BD9C-BA6D-F1F542CC9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B76EF1-E0D8-CD18-E185-619F6B31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EECAF-7434-306C-7D77-7353BF29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E01C2-C10B-F3BE-A59A-4EFD82C84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8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9F29F4-0AC3-CE7D-F9DD-EC870A376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8E969C-19D1-673A-79A0-88DA34E56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E3F2F-7E3E-2247-FB6A-9E89B011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392355-F063-4E19-D506-F1EA1D12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665798-9522-5377-A295-B50A3D5E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0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ACC51-FCFD-EE44-DCC3-6C5BC415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C5DF07-AC64-09F7-43AF-1304E7FE0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991DE-2D0D-D3E0-7649-33FEE747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3E095-8D94-214C-E4A2-0C1269EB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E9A3F0-CDE9-86D9-5794-F449E993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38F03-3726-7CD1-A969-F33EE13F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00ABF4-2610-93F8-B7A5-B805EA96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A46BF-5640-E01D-AA92-EBC830AB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962FE-5F85-1CA4-960F-906DABDE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378F86-FCBB-2152-8FB1-5FCBB3DC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4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84062-C1F4-B275-7099-834FF6D6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8791CE-586B-0FC1-DB9E-6F913676B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D237A7-485D-EFBA-6831-CF92318EF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6FA029-9B7E-2443-E51A-76CEA0C0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782CC5-052C-5282-3DF8-F53A8AD0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841375-DA35-6FA7-96C3-CEC2F670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8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438F8-F0F0-455B-F154-80350DA6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F884D0-3FE5-32C5-1022-CE36FA730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632D4E-CFE1-87EC-2139-41E9E3395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9F1D12-1B25-D8B5-F4CF-E97DD04E4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4DB5F4-B19E-B88D-3901-7E96C15A9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5B2D6B-8798-9ED3-3969-E2176D32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0BD894-CE51-5413-E82F-2DFA8B8D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A0561F-B7B3-FD7C-9C16-9DCF488E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6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E16B5-C6D4-43D0-7CF0-228AA6F5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F855CC-7731-6387-B167-1403E2553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E8E572-D878-A15C-2AE6-03E34609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93B6B8-796B-6042-2321-859D546B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2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1A0AFF-0099-8C98-44EF-5271C202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E1133F-DF1D-2EF5-FB6B-3838AA39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B51BEB-C664-EFED-00A9-DAAA3AFC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5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EAFD1-996D-CB3E-895F-EDDE5DA2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BD14D-D3CB-CFC9-6999-CB64225E6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774DE-7465-61BA-5C59-8E0650625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73327E-C786-585F-6541-2D29E623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5FD9B-8037-FBEA-79B1-75C680E5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0B2A63-92CC-9034-7D69-0E871DED7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3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D5089-09EF-43D4-9357-38F6D5EE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253C82-F756-6C73-1828-4792566DF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8759CF-140E-C78E-DA6A-A1D4B8E15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D416D9-2F7C-8E25-22A9-FBACC273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526B59-7796-9A61-A9E5-FC8A7668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9EF40-7F1F-F740-08B9-0353E9D9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12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>
                <a:alpha val="56000"/>
                <a:lumMod val="52000"/>
                <a:lumOff val="48000"/>
              </a:srgbClr>
            </a:gs>
            <a:gs pos="52000">
              <a:srgbClr val="00B050">
                <a:alpha val="51000"/>
                <a:lumMod val="39000"/>
                <a:lumOff val="61000"/>
              </a:srgbClr>
            </a:gs>
            <a:gs pos="100000">
              <a:srgbClr val="C00000">
                <a:alpha val="52000"/>
                <a:lumMod val="41000"/>
                <a:lumOff val="59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8C4C3-1BC4-FB4D-7A92-415CB03D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128480-54B6-3DC1-FF7B-6BAA494A7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A40F1F-7A89-18D9-20BE-156575369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68C5-E242-4BBA-873A-278EE2F03B2E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9836C-31DA-79A4-173F-DA5A520F4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BC5670-A7C0-9C16-FFBB-A3937C0B1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CA48-C480-420D-A6AE-3F65884F8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5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7" Type="http://schemas.openxmlformats.org/officeDocument/2006/relationships/image" Target="../media/image12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3" Type="http://schemas.openxmlformats.org/officeDocument/2006/relationships/image" Target="../media/image27.tmp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991744-4223-C434-62EC-C7D77852988A}"/>
              </a:ext>
            </a:extLst>
          </p:cNvPr>
          <p:cNvSpPr txBox="1"/>
          <p:nvPr/>
        </p:nvSpPr>
        <p:spPr>
          <a:xfrm>
            <a:off x="0" y="83827"/>
            <a:ext cx="12052852" cy="137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4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ПРОСВЕЩЕНИЯ ПРИДНЕСТРОВСКОЙ МОЛДАВСКОЙ РЕСПУБЛИКИ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МОУ «БЕНДЕРСКЯ СРЕДНЯЯ ОБЩЕОБРАЗОВАТЕЛЬНАЯ  ШКОЛА №15»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</a:t>
            </a:r>
            <a:r>
              <a:rPr lang="ru-RU" sz="1400" b="1" spc="-5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</a:t>
            </a:r>
            <a:r>
              <a:rPr lang="ru-RU" sz="1400" b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ВОСПИТАТЕЛЬНЫХ ПРАКТИК ГРАЖДАНСКО-ПАТРИОТИЧЕСКОЙ НАПРАВЛЕННОСТИ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B5475-2F2E-BCCF-D96C-7D6CAA1357FC}"/>
              </a:ext>
            </a:extLst>
          </p:cNvPr>
          <p:cNvSpPr txBox="1"/>
          <p:nvPr/>
        </p:nvSpPr>
        <p:spPr>
          <a:xfrm>
            <a:off x="1282148" y="1924106"/>
            <a:ext cx="8202267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55140" marR="2540" indent="-182245" algn="ctr">
              <a:lnSpc>
                <a:spcPct val="115000"/>
              </a:lnSpc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ПАСПОРТ</a:t>
            </a:r>
            <a:r>
              <a:rPr lang="ru-RU" sz="1800" b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ВОСПИТАТЕЛЬНОЙ</a:t>
            </a:r>
            <a:r>
              <a:rPr lang="ru-RU" sz="1800" b="1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ПРАКТИКИ</a:t>
            </a:r>
          </a:p>
          <a:p>
            <a:pPr marL="1755140" marR="2540" indent="-182245" algn="ctr">
              <a:lnSpc>
                <a:spcPct val="115000"/>
              </a:lnSpc>
              <a:buNone/>
            </a:pPr>
            <a:r>
              <a:rPr lang="ru-RU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«Школа ответственного гражданина Приднестровья»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55823-9687-92AA-955B-3019DA9090BD}"/>
              </a:ext>
            </a:extLst>
          </p:cNvPr>
          <p:cNvSpPr txBox="1"/>
          <p:nvPr/>
        </p:nvSpPr>
        <p:spPr>
          <a:xfrm>
            <a:off x="5732393" y="3965945"/>
            <a:ext cx="6097656" cy="1530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55140" marR="2540" indent="-182245" algn="r">
              <a:lnSpc>
                <a:spcPct val="115000"/>
              </a:lnSpc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Автор</a:t>
            </a:r>
            <a:r>
              <a:rPr lang="ru-RU" sz="1800" b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воспитательной</a:t>
            </a:r>
            <a:r>
              <a:rPr lang="ru-RU" sz="1800" b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практики: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540"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0"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МОУ «БСОШ№15», г Бендеры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Цуркан Евгения Александровна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55D4B-B783-E102-0F95-84C384602EB6}"/>
              </a:ext>
            </a:extLst>
          </p:cNvPr>
          <p:cNvSpPr txBox="1"/>
          <p:nvPr/>
        </p:nvSpPr>
        <p:spPr>
          <a:xfrm>
            <a:off x="5247860" y="6271591"/>
            <a:ext cx="32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Тирасполь, 2025г</a:t>
            </a:r>
            <a:r>
              <a:rPr lang="ru-RU" dirty="0"/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77ED4E-F820-03C8-1ADA-84F86EDB0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0" y="2892055"/>
            <a:ext cx="5373871" cy="33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65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76E00-3069-8AA4-C2FF-CCDC3DFF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1" y="29261"/>
            <a:ext cx="5229961" cy="39412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C93EF2-9D62-B358-07AB-3771ABF08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0" y="3886711"/>
            <a:ext cx="5204632" cy="2942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CC2DC9-7119-1503-B0A0-AB088B3E27BC}"/>
              </a:ext>
            </a:extLst>
          </p:cNvPr>
          <p:cNvSpPr txBox="1"/>
          <p:nvPr/>
        </p:nvSpPr>
        <p:spPr>
          <a:xfrm>
            <a:off x="5774635" y="73751"/>
            <a:ext cx="611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4. Какие мероприятия повлияли на вас больше всего?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4B16-26C6-5B2C-D190-8095EBFE67E4}"/>
              </a:ext>
            </a:extLst>
          </p:cNvPr>
          <p:cNvSpPr txBox="1"/>
          <p:nvPr/>
        </p:nvSpPr>
        <p:spPr>
          <a:xfrm>
            <a:off x="5705061" y="443083"/>
            <a:ext cx="538700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 место: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Экскурсия по Приднестровью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Посещение заповедника </a:t>
            </a:r>
            <a:r>
              <a:rPr lang="ru-RU" sz="2000" dirty="0" err="1"/>
              <a:t>Ягорлык</a:t>
            </a:r>
            <a:r>
              <a:rPr lang="ru-RU" sz="2000" dirty="0"/>
              <a:t>, спуск в </a:t>
            </a:r>
            <a:r>
              <a:rPr lang="ru-RU" sz="2000" dirty="0" err="1"/>
              <a:t>с.Роги</a:t>
            </a:r>
            <a:r>
              <a:rPr lang="ru-RU" sz="2000" dirty="0"/>
              <a:t> туристическая тропа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Посещение музея ОГРВ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Участие в спортивных мероприятиях на территории ОГРВ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Классный час с интересным человеком (Булда А.Г - Председатель Бендерского Союза защитников, Орлов А.В - активист Городского Советом ветеранов труда, войны и вооруженных сил, </a:t>
            </a:r>
            <a:r>
              <a:rPr lang="ru-RU" sz="2000" dirty="0" err="1"/>
              <a:t>Бабюк</a:t>
            </a:r>
            <a:r>
              <a:rPr lang="ru-RU" sz="2000" dirty="0"/>
              <a:t> А.А –офицер воспитатель </a:t>
            </a:r>
            <a:r>
              <a:rPr lang="ru-RU" sz="2000" dirty="0" err="1"/>
              <a:t>юнармии</a:t>
            </a:r>
            <a:r>
              <a:rPr lang="ru-RU" sz="2000" dirty="0"/>
              <a:t> «Красная звезда»)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 Классный час с Чемпионом (титулованный боксер Януш Караван, гребец - </a:t>
            </a:r>
            <a:r>
              <a:rPr lang="ru-RU" sz="2000" dirty="0" err="1"/>
              <a:t>Коровашков</a:t>
            </a:r>
            <a:r>
              <a:rPr lang="ru-RU" sz="2000" dirty="0"/>
              <a:t> Алексей – олимпийский чемпион)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Тренинги и игры в классе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Посещение кинотеатра, просмотр патриотических фильмов «Огонь», «В бои идут одни старики», «Мы из будущего», Офицеры», «Легенда 17» </a:t>
            </a:r>
          </a:p>
        </p:txBody>
      </p:sp>
    </p:spTree>
    <p:extLst>
      <p:ext uri="{BB962C8B-B14F-4D97-AF65-F5344CB8AC3E}">
        <p14:creationId xmlns:p14="http://schemas.microsoft.com/office/powerpoint/2010/main" val="220823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DC567D-C90C-1879-2573-88E9744BF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2" y="130865"/>
            <a:ext cx="6721250" cy="4063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4FF00-963D-3DE0-18B2-56A3E720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67" y="2893943"/>
            <a:ext cx="7066633" cy="38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3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236948-B484-D801-CDB9-423885F56C44}"/>
              </a:ext>
            </a:extLst>
          </p:cNvPr>
          <p:cNvSpPr txBox="1"/>
          <p:nvPr/>
        </p:nvSpPr>
        <p:spPr>
          <a:xfrm>
            <a:off x="4606786" y="0"/>
            <a:ext cx="7071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Между народный телемост «Россия объединяет», приуроченный ко Дню народного единства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5BE65-CB53-A60C-99AA-F75E0D7BC2D7}"/>
              </a:ext>
            </a:extLst>
          </p:cNvPr>
          <p:cNvSpPr txBox="1"/>
          <p:nvPr/>
        </p:nvSpPr>
        <p:spPr>
          <a:xfrm>
            <a:off x="2554357" y="6062582"/>
            <a:ext cx="593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Команда 7 а класса «Единство навсегда»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B347D1-FC25-CD96-9916-7A1056054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969" y="1105729"/>
            <a:ext cx="6460435" cy="4845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778E6-172D-D499-86DE-6FF44B88E697}"/>
              </a:ext>
            </a:extLst>
          </p:cNvPr>
          <p:cNvSpPr txBox="1"/>
          <p:nvPr/>
        </p:nvSpPr>
        <p:spPr>
          <a:xfrm>
            <a:off x="384610" y="2574234"/>
            <a:ext cx="2467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30 октября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2025 года</a:t>
            </a:r>
          </a:p>
        </p:txBody>
      </p:sp>
    </p:spTree>
    <p:extLst>
      <p:ext uri="{BB962C8B-B14F-4D97-AF65-F5344CB8AC3E}">
        <p14:creationId xmlns:p14="http://schemas.microsoft.com/office/powerpoint/2010/main" val="374120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2D82A8-E527-4EEA-28A2-EF27369A482C}"/>
              </a:ext>
            </a:extLst>
          </p:cNvPr>
          <p:cNvSpPr txBox="1"/>
          <p:nvPr/>
        </p:nvSpPr>
        <p:spPr>
          <a:xfrm>
            <a:off x="186359" y="725630"/>
            <a:ext cx="5588276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dirty="0"/>
              <a:t>Современное общество и высокотехнологические процессы мира, развивающиеся в информационном направлении, отрицательно сказываются на морально-нравственных и духовных аспектах подрастающего поколения. </a:t>
            </a:r>
          </a:p>
          <a:p>
            <a:endParaRPr lang="ru-RU" sz="2300" dirty="0"/>
          </a:p>
          <a:p>
            <a:r>
              <a:rPr lang="ru-RU" sz="2300" dirty="0"/>
              <a:t>События, происходящие в экономических, социальных и политических сферах подтверждают утрату обществом традиционного патриотического воспитания. </a:t>
            </a:r>
          </a:p>
          <a:p>
            <a:endParaRPr lang="ru-RU" sz="2300" dirty="0"/>
          </a:p>
          <a:p>
            <a:r>
              <a:rPr lang="ru-RU" sz="2300" dirty="0"/>
              <a:t>Как следствие – необходимость воспитательной практики «Школа ответственного гражданина Приднестровья» возрастает многократно.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0EBD8-B143-E4EB-AB8B-D5CE39C15E38}"/>
              </a:ext>
            </a:extLst>
          </p:cNvPr>
          <p:cNvSpPr txBox="1"/>
          <p:nvPr/>
        </p:nvSpPr>
        <p:spPr>
          <a:xfrm>
            <a:off x="467140" y="119196"/>
            <a:ext cx="260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Актуальность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55F87-50AC-D2F8-4C58-1C6E6881F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52" y="119195"/>
            <a:ext cx="5717485" cy="285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828A04-5020-B748-BCC1-6F08C16C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24" y="3106216"/>
            <a:ext cx="4550010" cy="37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2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4931B8-78E7-2BD1-F7CB-EEAB69972471}"/>
              </a:ext>
            </a:extLst>
          </p:cNvPr>
          <p:cNvSpPr txBox="1"/>
          <p:nvPr/>
        </p:nvSpPr>
        <p:spPr>
          <a:xfrm>
            <a:off x="6205329" y="1306425"/>
            <a:ext cx="5684353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300" b="1" dirty="0"/>
              <a:t>Цель:</a:t>
            </a:r>
            <a:r>
              <a:rPr lang="ru-RU" sz="2300" dirty="0"/>
              <a:t> воспитательная практика направлена на созидание, восстановление и сохранение внутренних ценностей ребенка.</a:t>
            </a:r>
          </a:p>
          <a:p>
            <a:pPr algn="r"/>
            <a:endParaRPr lang="ru-RU" sz="2300" dirty="0"/>
          </a:p>
          <a:p>
            <a:pPr algn="r"/>
            <a:r>
              <a:rPr lang="ru-RU" sz="2300" dirty="0"/>
              <a:t> </a:t>
            </a:r>
            <a:r>
              <a:rPr lang="ru-RU" sz="2300" b="1" dirty="0"/>
              <a:t>Задачи воспитательной практики</a:t>
            </a:r>
            <a:r>
              <a:rPr lang="ru-RU" sz="2300" dirty="0"/>
              <a:t>: -воспитание и уважение к истории, труду, культуре -раскрытие в ребенке трудового потенциала, пробуждение активности и здоровой эмоциональности -пропаганда патриотизма и взаимопомощи -создание целостного классного организма, нацеленного на развитие.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B7E0F-5088-9883-4447-78B98D72FE74}"/>
              </a:ext>
            </a:extLst>
          </p:cNvPr>
          <p:cNvSpPr txBox="1"/>
          <p:nvPr/>
        </p:nvSpPr>
        <p:spPr>
          <a:xfrm>
            <a:off x="6640436" y="229207"/>
            <a:ext cx="4814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b="1" dirty="0">
                <a:solidFill>
                  <a:srgbClr val="C00000"/>
                </a:solidFill>
              </a:rPr>
              <a:t>Цель и задачи </a:t>
            </a:r>
          </a:p>
          <a:p>
            <a:pPr algn="r"/>
            <a:r>
              <a:rPr lang="ru-RU" sz="3200" b="1" dirty="0">
                <a:solidFill>
                  <a:srgbClr val="C00000"/>
                </a:solidFill>
              </a:rPr>
              <a:t>воспитательной практики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5C6EA1-E94D-5AB4-3DE8-3BBED66B9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5" y="684166"/>
            <a:ext cx="5005549" cy="29690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884A9A-FBA5-F5AD-DB53-B771F07F7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3" y="3905915"/>
            <a:ext cx="5030126" cy="28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1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37A77F-0F68-BA1E-C97A-CDBD51C89681}"/>
              </a:ext>
            </a:extLst>
          </p:cNvPr>
          <p:cNvSpPr txBox="1"/>
          <p:nvPr/>
        </p:nvSpPr>
        <p:spPr>
          <a:xfrm>
            <a:off x="1818861" y="0"/>
            <a:ext cx="89278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Кадровые и материально технические ресурсы реализации воспитательной практики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57ACC-32AD-A745-662D-0CE3CE2BB8D3}"/>
              </a:ext>
            </a:extLst>
          </p:cNvPr>
          <p:cNvSpPr txBox="1"/>
          <p:nvPr/>
        </p:nvSpPr>
        <p:spPr>
          <a:xfrm>
            <a:off x="-1" y="853761"/>
            <a:ext cx="654988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Кадровые ресурсы: </a:t>
            </a:r>
            <a:r>
              <a:rPr lang="ru-RU" sz="2400" dirty="0"/>
              <a:t>классный руководитель, педагог-психолог, социальный педагог, педагог организатор, заместитель директора по воспитательной работе, родители, общественные деятели, представители Бендерского Союза защитников, представители Городского Совета ветеранов труда, войны и вооруженных сил, руководители музеев, производств, представители Оперативной группы российских войск в Приднестровье, представители юнармейского отряда «Красная звезда», представители Бендерского филиала общества «Красный крест» и «Милосердие», чемпионы Мира и Европы в разных видах спорта, инспектора ИДН, тренера «ЗУБР»,</a:t>
            </a:r>
          </a:p>
          <a:p>
            <a:r>
              <a:rPr lang="ru-RU" sz="2400" dirty="0"/>
              <a:t> гиды-экскурсоводы.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E4FE4-F892-778F-944B-81D40684C957}"/>
              </a:ext>
            </a:extLst>
          </p:cNvPr>
          <p:cNvSpPr txBox="1"/>
          <p:nvPr/>
        </p:nvSpPr>
        <p:spPr>
          <a:xfrm>
            <a:off x="6549886" y="4510540"/>
            <a:ext cx="533731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Материально-технические ресурсы: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200" dirty="0"/>
              <a:t>мультимедийное оборудование, методические материалы,</a:t>
            </a:r>
          </a:p>
          <a:p>
            <a:r>
              <a:rPr lang="ru-RU" sz="2200" dirty="0"/>
              <a:t>символика Приднестровья, школы, класса, </a:t>
            </a:r>
          </a:p>
          <a:p>
            <a:r>
              <a:rPr lang="ru-RU" sz="2200" dirty="0"/>
              <a:t>интернет-ресурсы, </a:t>
            </a:r>
          </a:p>
          <a:p>
            <a:r>
              <a:rPr lang="ru-RU" sz="2200" dirty="0"/>
              <a:t>транспорт.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5B7736-E296-34E4-564E-27652F3B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76" y="878676"/>
            <a:ext cx="4704522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0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474B38-833D-E781-CFE3-FA2A683E224C}"/>
              </a:ext>
            </a:extLst>
          </p:cNvPr>
          <p:cNvSpPr txBox="1"/>
          <p:nvPr/>
        </p:nvSpPr>
        <p:spPr>
          <a:xfrm>
            <a:off x="1707044" y="113508"/>
            <a:ext cx="9037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Формы реализации воспитательной практики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835A7-918B-7C2B-CCA2-6C1A0B2C323F}"/>
              </a:ext>
            </a:extLst>
          </p:cNvPr>
          <p:cNvSpPr txBox="1"/>
          <p:nvPr/>
        </p:nvSpPr>
        <p:spPr>
          <a:xfrm>
            <a:off x="434837" y="698283"/>
            <a:ext cx="872904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В течение двух лет во время воспитательной </a:t>
            </a:r>
          </a:p>
          <a:p>
            <a:r>
              <a:rPr lang="ru-RU" sz="2400" b="1" dirty="0"/>
              <a:t>практики нами было реализовано большое </a:t>
            </a:r>
          </a:p>
          <a:p>
            <a:r>
              <a:rPr lang="ru-RU" sz="2400" b="1" dirty="0"/>
              <a:t>количество различных форм: 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Классные часы с интересным человеком </a:t>
            </a:r>
          </a:p>
          <a:p>
            <a:r>
              <a:rPr lang="ru-RU" sz="2000" dirty="0"/>
              <a:t>(приглашенные гости)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Просветительские и развивающие занятия </a:t>
            </a:r>
          </a:p>
          <a:p>
            <a:r>
              <a:rPr lang="ru-RU" sz="2000" dirty="0"/>
              <a:t>– «Мое Приднестровье!», «Я – гражданин!», </a:t>
            </a:r>
          </a:p>
          <a:p>
            <a:r>
              <a:rPr lang="ru-RU" sz="2000" dirty="0"/>
              <a:t>«Что такое ответственность», </a:t>
            </a:r>
          </a:p>
          <a:p>
            <a:r>
              <a:rPr lang="ru-RU" sz="2000" dirty="0"/>
              <a:t>«Ценности и какими они могут быть», </a:t>
            </a:r>
          </a:p>
          <a:p>
            <a:r>
              <a:rPr lang="ru-RU" sz="2000" dirty="0"/>
              <a:t>«Жизненные ценности и приоритеты», </a:t>
            </a:r>
          </a:p>
          <a:p>
            <a:r>
              <a:rPr lang="ru-RU" sz="2000" dirty="0"/>
              <a:t>«Права и обязанности», «Школа – наш дом </a:t>
            </a:r>
          </a:p>
          <a:p>
            <a:r>
              <a:rPr lang="ru-RU" sz="2000" dirty="0"/>
              <a:t>второй», «Дружба – это про нас»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Психологическое сопровождение: </a:t>
            </a:r>
          </a:p>
          <a:p>
            <a:r>
              <a:rPr lang="ru-RU" sz="2000" dirty="0"/>
              <a:t>просветительские занятия с элементами тренинга, направление </a:t>
            </a:r>
          </a:p>
          <a:p>
            <a:r>
              <a:rPr lang="ru-RU" sz="2000" dirty="0"/>
              <a:t>на изучение и сохранение ментального здоровья ученика и </a:t>
            </a:r>
          </a:p>
          <a:p>
            <a:r>
              <a:rPr lang="ru-RU" sz="2000" dirty="0"/>
              <a:t>класса в целом, игры на сплочение коллектива, тренинговые </a:t>
            </a:r>
          </a:p>
          <a:p>
            <a:r>
              <a:rPr lang="ru-RU" sz="2000" dirty="0"/>
              <a:t>занятия в интерактивной форме - «Эмоциональный интеллект»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1D50E9-CEBA-4CEA-012D-9F1D4635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053" y="3475465"/>
            <a:ext cx="3719863" cy="167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F6B2E-0DD7-73D6-E003-513AFDECB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82" y="698283"/>
            <a:ext cx="2589434" cy="27286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225BAE-3B63-6E08-3CAC-56C3B0CCE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93" y="2655745"/>
            <a:ext cx="2128460" cy="13928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D1256F-4DB3-FB9B-F3AA-3845DE58A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31" y="4078254"/>
            <a:ext cx="2801620" cy="14395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EA34FE-9384-1324-527A-9455A1FD5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78" y="5179048"/>
            <a:ext cx="2964490" cy="16439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1709D2-26D6-E5C1-B2AF-A82CFDF22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12" y="893446"/>
            <a:ext cx="2583074" cy="16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4D423F-2C43-BED1-F1FE-BC63B4D6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601" y="1972054"/>
            <a:ext cx="3931977" cy="2948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EC7AA4-9354-2D02-757F-70F7C02FCF5E}"/>
              </a:ext>
            </a:extLst>
          </p:cNvPr>
          <p:cNvSpPr txBox="1"/>
          <p:nvPr/>
        </p:nvSpPr>
        <p:spPr>
          <a:xfrm>
            <a:off x="186358" y="143112"/>
            <a:ext cx="609765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Открытые уроки: </a:t>
            </a:r>
            <a:r>
              <a:rPr lang="ru-RU" sz="2000" dirty="0"/>
              <a:t>«Патриотизм и </a:t>
            </a:r>
          </a:p>
          <a:p>
            <a:r>
              <a:rPr lang="ru-RU" sz="2000" dirty="0"/>
              <a:t>гражданственность» с приглашением гостя </a:t>
            </a:r>
          </a:p>
          <a:p>
            <a:r>
              <a:rPr lang="ru-RU" sz="2000" dirty="0"/>
              <a:t> «Труд – крут! Человек трудом велик!» </a:t>
            </a:r>
          </a:p>
          <a:p>
            <a:r>
              <a:rPr lang="ru-RU" sz="2000" dirty="0"/>
              <a:t>(Диалоги на равных – 1 место)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Зарядки с Чемпионом </a:t>
            </a:r>
            <a:r>
              <a:rPr lang="ru-RU" sz="2000" dirty="0"/>
              <a:t>(Чемпионы Мира и </a:t>
            </a:r>
          </a:p>
          <a:p>
            <a:r>
              <a:rPr lang="ru-RU" sz="2000" dirty="0"/>
              <a:t>Европы после зарядки проводят беседу с </a:t>
            </a:r>
          </a:p>
          <a:p>
            <a:r>
              <a:rPr lang="ru-RU" sz="2000" dirty="0"/>
              <a:t>учениками и дают мастер-класс)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Посещение на дому ветеранов труда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Поздравление ветеранов с праздниками </a:t>
            </a:r>
          </a:p>
          <a:p>
            <a:r>
              <a:rPr lang="ru-RU" sz="2000" dirty="0"/>
              <a:t>(день учителя, день мудрого человека, </a:t>
            </a:r>
          </a:p>
          <a:p>
            <a:r>
              <a:rPr lang="ru-RU" sz="2000" dirty="0"/>
              <a:t>новый год, 8е марта)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Посещение кинотеатра </a:t>
            </a:r>
            <a:r>
              <a:rPr lang="ru-RU" sz="2000" dirty="0"/>
              <a:t>- коллективный </a:t>
            </a:r>
          </a:p>
          <a:p>
            <a:r>
              <a:rPr lang="ru-RU" sz="2000" dirty="0"/>
              <a:t>просмотр фильмов патриотической </a:t>
            </a:r>
          </a:p>
          <a:p>
            <a:r>
              <a:rPr lang="ru-RU" sz="2000" dirty="0"/>
              <a:t>направленности и совместное обсуждение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Посещение музеев, выставок, картинных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галерей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9409BB-4426-4C8B-596D-229FC9152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93" y="137099"/>
            <a:ext cx="1450437" cy="2239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B93772-AFCF-65E9-7D40-95E0D752B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30" y="143112"/>
            <a:ext cx="3995889" cy="23814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E1BCA-F2A3-22B4-5CE7-4A5BEEE89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4820" y="137099"/>
            <a:ext cx="1690450" cy="32568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99A758-6050-755C-9310-C9028B5D7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817" y="4571478"/>
            <a:ext cx="2951453" cy="22135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8CEF25-9BFC-DB80-A793-410BE5A83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793" y="2524539"/>
            <a:ext cx="3250096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43374D-0501-F280-B6BD-E3397D4880D2}"/>
              </a:ext>
            </a:extLst>
          </p:cNvPr>
          <p:cNvSpPr txBox="1"/>
          <p:nvPr/>
        </p:nvSpPr>
        <p:spPr>
          <a:xfrm>
            <a:off x="0" y="0"/>
            <a:ext cx="485278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>
                <a:solidFill>
                  <a:srgbClr val="C00000"/>
                </a:solidFill>
              </a:rPr>
              <a:t>Посещение заводов и мастерских 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Экскурсии по родным просторам Приднестровья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000" b="1" dirty="0">
                <a:solidFill>
                  <a:srgbClr val="C00000"/>
                </a:solidFill>
              </a:rPr>
              <a:t>Участие в акции «Покорми птиц зимой»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000" b="1" dirty="0">
                <a:solidFill>
                  <a:srgbClr val="C00000"/>
                </a:solidFill>
              </a:rPr>
              <a:t>Участие в акции «Помощь Приюту»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Облагораживание территории </a:t>
            </a:r>
            <a:r>
              <a:rPr lang="ru-RU" sz="2000" dirty="0"/>
              <a:t>– высадка деревьев</a:t>
            </a:r>
          </a:p>
          <a:p>
            <a:endParaRPr lang="en-US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Сотрудничество с Бендерским филиалом общества «Красный Крест» и «Милосердие»- </a:t>
            </a:r>
            <a:r>
              <a:rPr lang="ru-RU" sz="2000" dirty="0"/>
              <a:t>участие в акциях и мероприятиях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Участие в Российских проектах «Движение первых», «Точка дружбы»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Участие в команде «Дипломаты будущего»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78E1AC-63E4-0A5E-FD00-9D728ED41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459" y="4711147"/>
            <a:ext cx="2705423" cy="20375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A85B9D-C1CF-0879-3889-20A9B1A9E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682" y="2420178"/>
            <a:ext cx="2772150" cy="18486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A859F-F19F-725C-03DE-E290CD401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86" y="3615078"/>
            <a:ext cx="3117176" cy="16613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0F3928-E1A4-EB79-5D6D-AC52EDE38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80" y="109331"/>
            <a:ext cx="3717234" cy="37172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63BB7B-DAE4-CE9C-D8A7-C6CF72BFC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30" y="4940093"/>
            <a:ext cx="2228080" cy="1823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026A8C-3B6E-AE88-B0F8-10E7D476A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48" y="183108"/>
            <a:ext cx="3440184" cy="21705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16AD67-6AA3-D2C9-E358-23153764BB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11" y="4445776"/>
            <a:ext cx="2540000" cy="19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2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B36668-4AD7-DD05-3E39-A0C3FE84E60E}"/>
              </a:ext>
            </a:extLst>
          </p:cNvPr>
          <p:cNvSpPr txBox="1"/>
          <p:nvPr/>
        </p:nvSpPr>
        <p:spPr>
          <a:xfrm>
            <a:off x="265871" y="256547"/>
            <a:ext cx="6097656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</a:rPr>
              <a:t>Сотрудничество с представителями ОГРВ </a:t>
            </a:r>
            <a:r>
              <a:rPr lang="ru-RU" sz="2200" dirty="0"/>
              <a:t>в Приднестровье и юнармейским отрядом </a:t>
            </a:r>
            <a:r>
              <a:rPr lang="ru-RU" sz="2200" b="1" dirty="0">
                <a:solidFill>
                  <a:srgbClr val="C00000"/>
                </a:solidFill>
              </a:rPr>
              <a:t>«Красная звезда», </a:t>
            </a:r>
            <a:r>
              <a:rPr lang="ru-RU" sz="2200" dirty="0"/>
              <a:t>проведение совместных мероприятий </a:t>
            </a:r>
            <a:endParaRPr lang="en-US" sz="2200" dirty="0"/>
          </a:p>
          <a:p>
            <a:pPr>
              <a:lnSpc>
                <a:spcPct val="200000"/>
              </a:lnSpc>
            </a:pPr>
            <a:r>
              <a:rPr lang="ru-RU" sz="2200" b="1" dirty="0">
                <a:solidFill>
                  <a:srgbClr val="C00000"/>
                </a:solidFill>
              </a:rPr>
              <a:t>Акция «Свеча Памяти», «Бессмертный полк»</a:t>
            </a:r>
            <a:endParaRPr lang="en-US" sz="2200" b="1" dirty="0">
              <a:solidFill>
                <a:srgbClr val="C00000"/>
              </a:solidFill>
            </a:endParaRPr>
          </a:p>
          <a:p>
            <a:r>
              <a:rPr lang="ru-RU" sz="2200" b="1" dirty="0">
                <a:solidFill>
                  <a:srgbClr val="C00000"/>
                </a:solidFill>
              </a:rPr>
              <a:t>Участие в патриотических конкурсах, </a:t>
            </a:r>
          </a:p>
          <a:p>
            <a:r>
              <a:rPr lang="ru-RU" sz="2200" b="1" dirty="0">
                <a:solidFill>
                  <a:srgbClr val="C00000"/>
                </a:solidFill>
              </a:rPr>
              <a:t>конкурсах казачьей культуры</a:t>
            </a:r>
          </a:p>
          <a:p>
            <a:endParaRPr lang="en-US" sz="2200" b="1" dirty="0">
              <a:solidFill>
                <a:srgbClr val="C00000"/>
              </a:solidFill>
            </a:endParaRPr>
          </a:p>
          <a:p>
            <a:r>
              <a:rPr lang="ru-RU" sz="2200" b="1" dirty="0">
                <a:solidFill>
                  <a:srgbClr val="C00000"/>
                </a:solidFill>
              </a:rPr>
              <a:t>Занятие в туристическом кружке «ЗУБР» </a:t>
            </a:r>
            <a:r>
              <a:rPr lang="ru-RU" sz="2200" dirty="0"/>
              <a:t>- исследование Приднестровья</a:t>
            </a:r>
          </a:p>
          <a:p>
            <a:endParaRPr lang="en-US" sz="2200" dirty="0"/>
          </a:p>
          <a:p>
            <a:r>
              <a:rPr lang="ru-RU" sz="2200" b="1" dirty="0">
                <a:solidFill>
                  <a:srgbClr val="C00000"/>
                </a:solidFill>
              </a:rPr>
              <a:t>Внеклассные мероприятия </a:t>
            </a:r>
            <a:r>
              <a:rPr lang="ru-RU" sz="2200" dirty="0"/>
              <a:t>– Сопровождение Молодых педагогов, участие в Клубе Болельщиков</a:t>
            </a:r>
          </a:p>
          <a:p>
            <a:endParaRPr lang="en-US" sz="2200" dirty="0"/>
          </a:p>
          <a:p>
            <a:r>
              <a:rPr lang="ru-RU" sz="2200" b="1" dirty="0">
                <a:solidFill>
                  <a:srgbClr val="C00000"/>
                </a:solidFill>
              </a:rPr>
              <a:t>Проведение занятий для родителей «Родительский университет» - </a:t>
            </a:r>
            <a:r>
              <a:rPr lang="ru-RU" sz="2200" dirty="0"/>
              <a:t>воспитание активного родительства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6E9A4-533D-846B-7D6F-D10B8977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504" y="4849918"/>
            <a:ext cx="2549655" cy="1912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8E9E13-CCDA-4D36-CB77-C2BE1503D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93" y="4870174"/>
            <a:ext cx="2975222" cy="18919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0DCEE0-0D85-225B-124E-75CEDA948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938" y="4792895"/>
            <a:ext cx="1669152" cy="20262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01FC34-D38E-F5C3-5921-B500D2030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46" y="89690"/>
            <a:ext cx="3690513" cy="16099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5B5923-C7DA-2948-3D24-B98DCD26B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4171" y="1672850"/>
            <a:ext cx="2847829" cy="16019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F54416-24DD-73A2-D2B0-6DDE755A2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038" y="89690"/>
            <a:ext cx="2345900" cy="1759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EF59FA-CCA8-8671-C7EF-6449237B9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64" y="3227797"/>
            <a:ext cx="2345901" cy="16221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91D42C-87AF-9145-0347-1C947594F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6313" y="1875068"/>
            <a:ext cx="2197488" cy="29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5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D2970D-EFCD-9D3A-6BCD-6E7D76EB4052}"/>
              </a:ext>
            </a:extLst>
          </p:cNvPr>
          <p:cNvSpPr txBox="1"/>
          <p:nvPr/>
        </p:nvSpPr>
        <p:spPr>
          <a:xfrm>
            <a:off x="2740714" y="0"/>
            <a:ext cx="71387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Анкета-опросник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По итогам проведения двухгодичной воспитательной практики  «Школа ответственного гражданина Приднестровья»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35585D-F732-2E9D-7C5E-EC2FB2940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" y="923330"/>
            <a:ext cx="6736664" cy="1836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8C6179-2F42-227C-343B-6595F937C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67" y="2067338"/>
            <a:ext cx="6942422" cy="46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63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795</Words>
  <Application>Microsoft Office PowerPoint</Application>
  <PresentationFormat>Широкоэкранный</PresentationFormat>
  <Paragraphs>107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5</cp:revision>
  <dcterms:created xsi:type="dcterms:W3CDTF">2025-11-01T14:38:54Z</dcterms:created>
  <dcterms:modified xsi:type="dcterms:W3CDTF">2025-11-01T20:06:26Z</dcterms:modified>
</cp:coreProperties>
</file>