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6" r:id="rId3"/>
    <p:sldId id="260" r:id="rId4"/>
    <p:sldId id="262" r:id="rId5"/>
    <p:sldId id="265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M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58115-E355-4C92-B28F-68BB034BD561}" type="datetimeFigureOut">
              <a:rPr lang="ru-MD" smtClean="0"/>
              <a:t>31.10.2025</a:t>
            </a:fld>
            <a:endParaRPr lang="ru-M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M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M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M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E6948-D81C-4173-9748-9703703268A6}" type="slidenum">
              <a:rPr lang="ru-MD" smtClean="0"/>
              <a:t>‹#›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274760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M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E6948-D81C-4173-9748-9703703268A6}" type="slidenum">
              <a:rPr lang="ru-MD" smtClean="0"/>
              <a:t>2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70534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8FAF8-FCF9-F73E-F7C2-66018ABEE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042525-4E71-E79D-263B-DF29DB8B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F5249F-D374-D986-9476-CDE74348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AF9352-9636-C5DA-833C-B7E20D0C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C6B958-6A1A-2B14-F5AE-04B87926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9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DF247-2DE4-4135-E1D2-FB565FE7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F1E83F-F2EF-469E-327F-211246A6B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F43-34F1-90F3-1EB5-643ED1AE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CADFAB-D435-74D6-A5A6-7D445C08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AA5346-A1CC-FFA5-89CB-8D08F2CB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2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B7EEE2-9FDB-DA75-49C0-B9E33B24D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FD608A-119B-F111-55F5-1077F0492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70F764-8693-A92B-612E-5F1B7AD9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796520-4D17-A60D-6911-5CFD56E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EF3F2A-B0C9-9D82-120C-7030C5F7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42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0865F-D9D6-8130-9A92-9F2B102E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FF1F3-A425-0973-1225-B815D7FA6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B34CAE-D4A5-CCF2-CFE7-BDFD53D2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DCAA1E-5C8D-35A2-77A9-1B21DB65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0F247-BEAD-5332-3AED-5FDB8639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ADD2D-98FE-4000-C6A7-77DBAA02B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35C73B-A813-06F2-07F6-88B45F57F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61A34-D640-D90C-EA83-2C53D056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5BDF-38B8-F390-1B5A-AE42E66D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928956-B652-D2DB-3C3A-6EBE7AE6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0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239CB-6268-736A-5A64-87650038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34C44-4B85-00F5-598D-F4903A363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761F9B-539A-4ABC-6831-03C0AF57C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BB4F27-2C46-E105-7BD5-D2B381BE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1EAEE-0F4F-020A-88AD-8CBD1FEF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1AB87-2853-41D3-ACF2-A91120EE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85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17866-4556-5178-4690-01832B08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02A7E3-FF68-539B-9565-726246154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717361-27FB-08CD-FC59-5D14B587B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91F8D4-F82A-A3D5-2DC6-96FD0CC7A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0BC67C-8531-5D4F-C47C-EC8036C52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B62C81-2D4F-C8CE-EFB8-B3012AC9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99C2C6-57BF-A926-7679-8CEE0CDE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87BB66-E411-B42F-CE42-20A1D6D2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5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580AF-7730-AB22-7D30-90259F30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F0388D-DB11-8FB0-46D7-6CFF50ED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6CD7C6-8B58-610E-E9EF-86F5BD85F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7E7D7-F16D-B673-4CA6-4383EC8B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51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F74C9D-1278-A4C7-273F-CFD35070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2C1C75-C9DD-E9CB-B953-0792C0F2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951F3B-B5D8-229B-2D68-5323471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97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9F99A-957D-94FF-B17E-89D76EBD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40C40B-30E4-D412-E53C-FDFFE8491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8976AD-7748-7EC9-106C-A806603D0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BD0C6D-2896-512B-4461-CA31C3F2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D5AE38-AAEE-88C4-BB03-5BD05FE60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E5A784-7B6B-9A45-D311-3E510E12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9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DFAC5-7A3A-9E97-79DC-2FB495BE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9B24A7-F735-B211-934B-82D636F9B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FC2BA8-F55A-8C89-C537-5C1DA0094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A53FE9-6DE5-A7D1-625F-6254316B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660AE6-6198-F625-A05F-12026BDD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A32AD-90D7-F2E7-DD06-043F5B33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87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059B5-3981-1AE1-29D9-EC02A8D8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1C188E-BD97-4A84-C504-F012ABE2A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84F971-5CAB-40DE-B2C6-4D2B9BDB5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6E9A95-7110-46CB-92BF-F569890CF184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447AD2-5815-D3D0-D63B-AE63F9F82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F0466-1939-C537-CEB9-38BD5A880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04B4EC-9435-48EB-94C9-174146B5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12" Type="http://schemas.openxmlformats.org/officeDocument/2006/relationships/image" Target="../media/image14.jpeg"/><Relationship Id="rId2" Type="http://schemas.openxmlformats.org/officeDocument/2006/relationships/video" Target="../media/media1.mp4"/><Relationship Id="rId16" Type="http://schemas.openxmlformats.org/officeDocument/2006/relationships/image" Target="../media/image18.jpeg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рава, растение, картина, на открытом воздухе">
            <a:extLst>
              <a:ext uri="{FF2B5EF4-FFF2-40B4-BE49-F238E27FC236}">
                <a16:creationId xmlns:a16="http://schemas.microsoft.com/office/drawing/2014/main" id="{386CC9C4-3D5C-FD62-6461-ABEFE0A51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81981064-9190-8C69-79C8-E893E162568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89719" y="66681"/>
            <a:ext cx="11612562" cy="2354406"/>
          </a:xfrm>
          <a:prstGeom prst="wedgeRoundRectCallout">
            <a:avLst>
              <a:gd name="adj1" fmla="val -20577"/>
              <a:gd name="adj2" fmla="val 64982"/>
              <a:gd name="adj3" fmla="val 16667"/>
            </a:avLst>
          </a:prstGeom>
          <a:solidFill>
            <a:schemeClr val="accent3">
              <a:alpha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>
              <a:lnSpc>
                <a:spcPct val="100000"/>
              </a:lnSpc>
            </a:pP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по Приднестровью </a:t>
            </a:r>
            <a:br>
              <a:rPr lang="ru-RU" sz="6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эффективная воспитательная практика</a:t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MD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3A7808-EE07-8E24-F81C-CE985F95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3" y="2773680"/>
            <a:ext cx="2125712" cy="2956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Облачко с текстом: прямоугольное 17">
            <a:extLst>
              <a:ext uri="{FF2B5EF4-FFF2-40B4-BE49-F238E27FC236}">
                <a16:creationId xmlns:a16="http://schemas.microsoft.com/office/drawing/2014/main" id="{CA6D5239-15A2-7049-AAC1-6F0E923F460E}"/>
              </a:ext>
            </a:extLst>
          </p:cNvPr>
          <p:cNvSpPr/>
          <p:nvPr/>
        </p:nvSpPr>
        <p:spPr>
          <a:xfrm>
            <a:off x="2346960" y="2890759"/>
            <a:ext cx="9555321" cy="2179320"/>
          </a:xfrm>
          <a:prstGeom prst="wedgeRectCallou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M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AACDD2-D4E1-3905-49D3-D6E4E550E766}"/>
              </a:ext>
            </a:extLst>
          </p:cNvPr>
          <p:cNvSpPr txBox="1"/>
          <p:nvPr/>
        </p:nvSpPr>
        <p:spPr>
          <a:xfrm>
            <a:off x="2491820" y="2812346"/>
            <a:ext cx="94104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None/>
            </a:pPr>
            <a:r>
              <a:rPr lang="ru-RU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32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патриотизма, расширение краеведческих знаний, развитие у обучающихся интереса к истории, культуре и традициям Приднестровья</a:t>
            </a:r>
            <a:endParaRPr lang="ru-MD" sz="3200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C0BDC3-6DAD-F028-97F9-42AB7ABFDA01}"/>
              </a:ext>
            </a:extLst>
          </p:cNvPr>
          <p:cNvSpPr txBox="1"/>
          <p:nvPr/>
        </p:nvSpPr>
        <p:spPr>
          <a:xfrm>
            <a:off x="2346959" y="5265708"/>
            <a:ext cx="97001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9 «Б» класса, учитель биологии и географии МОУ «РРМСОШ №9»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184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6C5C3006-A1FB-6D6F-605F-745E139F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289"/>
            <a:ext cx="12192000" cy="697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41D60B80-DF0D-600E-935D-E8C980975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30" y="1357615"/>
            <a:ext cx="3349503" cy="26812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12">
            <a:extLst>
              <a:ext uri="{FF2B5EF4-FFF2-40B4-BE49-F238E27FC236}">
                <a16:creationId xmlns:a16="http://schemas.microsoft.com/office/drawing/2014/main" id="{6F4CBA21-0FFC-5F8D-E0D4-C6FDF354DD7D}"/>
              </a:ext>
            </a:extLst>
          </p:cNvPr>
          <p:cNvSpPr/>
          <p:nvPr/>
        </p:nvSpPr>
        <p:spPr>
          <a:xfrm rot="4833013">
            <a:off x="836550" y="878594"/>
            <a:ext cx="2664332" cy="3929270"/>
          </a:xfrm>
          <a:prstGeom prst="cloudCallout">
            <a:avLst>
              <a:gd name="adj1" fmla="val 46596"/>
              <a:gd name="adj2" fmla="val -69413"/>
            </a:avLst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542D9-39CC-967E-70A4-76BAE681306D}"/>
              </a:ext>
            </a:extLst>
          </p:cNvPr>
          <p:cNvSpPr txBox="1"/>
          <p:nvPr/>
        </p:nvSpPr>
        <p:spPr>
          <a:xfrm>
            <a:off x="329513" y="1620455"/>
            <a:ext cx="38115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Классы: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 5 по 9 класс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(с 2021-2022 учебного года по 2025-2026 учебный год)</a:t>
            </a:r>
            <a:endParaRPr lang="ru-M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Выноска-облако 14">
            <a:extLst>
              <a:ext uri="{FF2B5EF4-FFF2-40B4-BE49-F238E27FC236}">
                <a16:creationId xmlns:a16="http://schemas.microsoft.com/office/drawing/2014/main" id="{5C00EAA9-D194-17CA-B30A-26AE16EA72A3}"/>
              </a:ext>
            </a:extLst>
          </p:cNvPr>
          <p:cNvSpPr/>
          <p:nvPr/>
        </p:nvSpPr>
        <p:spPr>
          <a:xfrm>
            <a:off x="7613916" y="1662684"/>
            <a:ext cx="4211960" cy="2412746"/>
          </a:xfrm>
          <a:prstGeom prst="cloudCallout">
            <a:avLst>
              <a:gd name="adj1" fmla="val -72222"/>
              <a:gd name="adj2" fmla="val 30235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E1574-C17D-6B79-66D9-C03C786C2C24}"/>
              </a:ext>
            </a:extLst>
          </p:cNvPr>
          <p:cNvSpPr txBox="1"/>
          <p:nvPr/>
        </p:nvSpPr>
        <p:spPr>
          <a:xfrm>
            <a:off x="6623483" y="1965150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Идея: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родным краем</a:t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M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978857-6C0C-19A7-8A6D-0F9EF1A8DE11}"/>
              </a:ext>
            </a:extLst>
          </p:cNvPr>
          <p:cNvSpPr txBox="1"/>
          <p:nvPr/>
        </p:nvSpPr>
        <p:spPr>
          <a:xfrm>
            <a:off x="6415401" y="4159753"/>
            <a:ext cx="640588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ru-M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A444E-26B6-959A-2A6D-C7691F398C0E}"/>
              </a:ext>
            </a:extLst>
          </p:cNvPr>
          <p:cNvSpPr txBox="1"/>
          <p:nvPr/>
        </p:nvSpPr>
        <p:spPr>
          <a:xfrm>
            <a:off x="2362241" y="481682"/>
            <a:ext cx="70373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один день, проведённый в других местах, даёт больше, чем десять лет жизни дома.</a:t>
            </a:r>
          </a:p>
          <a:p>
            <a:pPr marL="0" indent="0" algn="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 Франс, французский писатель</a:t>
            </a:r>
            <a:endParaRPr lang="ru-M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Выноска-облако 12">
            <a:extLst>
              <a:ext uri="{FF2B5EF4-FFF2-40B4-BE49-F238E27FC236}">
                <a16:creationId xmlns:a16="http://schemas.microsoft.com/office/drawing/2014/main" id="{788EEC62-33F4-1C2C-9DBA-F2C3EDA9CEB5}"/>
              </a:ext>
            </a:extLst>
          </p:cNvPr>
          <p:cNvSpPr/>
          <p:nvPr/>
        </p:nvSpPr>
        <p:spPr>
          <a:xfrm rot="5196097">
            <a:off x="4629306" y="1775260"/>
            <a:ext cx="2686923" cy="7250904"/>
          </a:xfrm>
          <a:prstGeom prst="cloudCallout">
            <a:avLst>
              <a:gd name="adj1" fmla="val -59043"/>
              <a:gd name="adj2" fmla="val -628"/>
            </a:avLst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6B0CAA-9FE9-1E89-7BF8-6749717FD574}"/>
              </a:ext>
            </a:extLst>
          </p:cNvPr>
          <p:cNvSpPr txBox="1"/>
          <p:nvPr/>
        </p:nvSpPr>
        <p:spPr>
          <a:xfrm>
            <a:off x="2747167" y="4211919"/>
            <a:ext cx="66976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учащимся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красоту и уникальность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Приднестровья, пробудить интерес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 его истории и культуре, традициям и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обычаям родного края</a:t>
            </a:r>
          </a:p>
        </p:txBody>
      </p:sp>
      <p:pic>
        <p:nvPicPr>
          <p:cNvPr id="21" name="Picture 2" descr="Автобусы для школьных экскурсий">
            <a:extLst>
              <a:ext uri="{FF2B5EF4-FFF2-40B4-BE49-F238E27FC236}">
                <a16:creationId xmlns:a16="http://schemas.microsoft.com/office/drawing/2014/main" id="{32CCAEBB-945F-B3A0-B3AC-EE7D9000C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" y="4429629"/>
            <a:ext cx="2132312" cy="1377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tl-tur.ru/i_f/images/agency/school-group.jpg">
            <a:extLst>
              <a:ext uri="{FF2B5EF4-FFF2-40B4-BE49-F238E27FC236}">
                <a16:creationId xmlns:a16="http://schemas.microsoft.com/office/drawing/2014/main" id="{E88707CE-6A05-2CE1-DCE0-084D05E6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483" y="4429629"/>
            <a:ext cx="2332135" cy="1328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2BE69F-E39F-1748-56E4-318E3853A228}"/>
              </a:ext>
            </a:extLst>
          </p:cNvPr>
          <p:cNvSpPr txBox="1"/>
          <p:nvPr/>
        </p:nvSpPr>
        <p:spPr>
          <a:xfrm>
            <a:off x="1418242" y="-120289"/>
            <a:ext cx="897343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«Родина в глазах и сердце»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MD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26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FFAC5E7B-7013-5255-E104-53CCE46E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B81204-7D82-7C9F-7B0F-19D894DBDCD3}"/>
              </a:ext>
            </a:extLst>
          </p:cNvPr>
          <p:cNvSpPr txBox="1"/>
          <p:nvPr/>
        </p:nvSpPr>
        <p:spPr>
          <a:xfrm>
            <a:off x="2605748" y="3965834"/>
            <a:ext cx="61569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и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результаты: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активной гражданской позиции, развитие познавательной активности и коммуникативных умений</a:t>
            </a:r>
            <a:endParaRPr lang="ru-M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0-04-05-6923536aa8b50df3f9181b23157f5ebaa6fba3dfe58d30f3fea46decc4173206_93f039ec60cc0c9f">
            <a:hlinkClick r:id="" action="ppaction://media"/>
            <a:extLst>
              <a:ext uri="{FF2B5EF4-FFF2-40B4-BE49-F238E27FC236}">
                <a16:creationId xmlns:a16="http://schemas.microsoft.com/office/drawing/2014/main" id="{8B9DF66C-9AE0-8EDD-5B46-802AB8767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4174" y="682246"/>
            <a:ext cx="1283357" cy="22779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153F2D-F444-E4C4-76F8-C3DF6BA49C92}"/>
              </a:ext>
            </a:extLst>
          </p:cNvPr>
          <p:cNvSpPr txBox="1"/>
          <p:nvPr/>
        </p:nvSpPr>
        <p:spPr>
          <a:xfrm>
            <a:off x="3958512" y="-1433089"/>
            <a:ext cx="763016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</a:t>
            </a:r>
            <a:endParaRPr lang="ru-MD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-облако 12">
            <a:extLst>
              <a:ext uri="{FF2B5EF4-FFF2-40B4-BE49-F238E27FC236}">
                <a16:creationId xmlns:a16="http://schemas.microsoft.com/office/drawing/2014/main" id="{9B3F6D3D-5A1E-465A-AE16-CF97BEDB24E3}"/>
              </a:ext>
            </a:extLst>
          </p:cNvPr>
          <p:cNvSpPr/>
          <p:nvPr/>
        </p:nvSpPr>
        <p:spPr>
          <a:xfrm rot="4833013">
            <a:off x="635330" y="28681"/>
            <a:ext cx="3495601" cy="4569534"/>
          </a:xfrm>
          <a:prstGeom prst="cloudCallout">
            <a:avLst>
              <a:gd name="adj1" fmla="val 35558"/>
              <a:gd name="adj2" fmla="val -60657"/>
            </a:avLst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D43DEC-191D-240E-76B7-47F29C58168B}"/>
              </a:ext>
            </a:extLst>
          </p:cNvPr>
          <p:cNvSpPr txBox="1"/>
          <p:nvPr/>
        </p:nvSpPr>
        <p:spPr>
          <a:xfrm>
            <a:off x="-847274" y="907197"/>
            <a:ext cx="61569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интереса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к истории и культуре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Приднестровья                    </a:t>
            </a:r>
            <a:endParaRPr lang="ru-M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Выноска-облако 14">
            <a:extLst>
              <a:ext uri="{FF2B5EF4-FFF2-40B4-BE49-F238E27FC236}">
                <a16:creationId xmlns:a16="http://schemas.microsoft.com/office/drawing/2014/main" id="{66432F80-ACD7-0CBA-3C90-B4F5D206562A}"/>
              </a:ext>
            </a:extLst>
          </p:cNvPr>
          <p:cNvSpPr/>
          <p:nvPr/>
        </p:nvSpPr>
        <p:spPr>
          <a:xfrm>
            <a:off x="6072846" y="487739"/>
            <a:ext cx="5998756" cy="3625610"/>
          </a:xfrm>
          <a:prstGeom prst="cloudCallout">
            <a:avLst>
              <a:gd name="adj1" fmla="val -56419"/>
              <a:gd name="adj2" fmla="val 2041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развитие патриотических чувств через прямое знакомство с историей и культурой             </a:t>
            </a:r>
            <a:endParaRPr kumimoji="0" lang="ru-M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03D226-3E77-2F00-C0A2-70D9B5C7D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13" y="842107"/>
            <a:ext cx="835025" cy="820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DCDB8D-A080-74B3-1957-F254157BF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59" y="1510299"/>
            <a:ext cx="969761" cy="727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Выноска-облако 12">
            <a:extLst>
              <a:ext uri="{FF2B5EF4-FFF2-40B4-BE49-F238E27FC236}">
                <a16:creationId xmlns:a16="http://schemas.microsoft.com/office/drawing/2014/main" id="{5D3E9A76-B911-6A78-2A48-6A1576995009}"/>
              </a:ext>
            </a:extLst>
          </p:cNvPr>
          <p:cNvSpPr/>
          <p:nvPr/>
        </p:nvSpPr>
        <p:spPr>
          <a:xfrm rot="5205890">
            <a:off x="3932886" y="1191576"/>
            <a:ext cx="3091867" cy="8166044"/>
          </a:xfrm>
          <a:prstGeom prst="cloudCallout">
            <a:avLst>
              <a:gd name="adj1" fmla="val -68308"/>
              <a:gd name="adj2" fmla="val -1717"/>
            </a:avLst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1A2B58-2DC6-89DD-C321-D8FF1CF4E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2" y="1898512"/>
            <a:ext cx="1014730" cy="712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Изображение выглядит как одежда, обувь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50E1809-9BB8-A043-A667-43191EB4D8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3" y="4539009"/>
            <a:ext cx="1073785" cy="805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A45DA4-A29C-439F-007D-6C448ED5A3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92" y="4575225"/>
            <a:ext cx="1075232" cy="805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686710-F405-576C-24C2-0C3D2F4118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2" y="3989416"/>
            <a:ext cx="1404523" cy="10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C9CC48-8CE5-4D0C-8D5B-CDD52B84EB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2" y="2279672"/>
            <a:ext cx="566185" cy="595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AB96E44-62AA-691E-3814-7B8D9F29C3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15" y="3500706"/>
            <a:ext cx="668315" cy="501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35860AE-EEC6-001F-3C88-0A6680CD48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30" y="3775823"/>
            <a:ext cx="1647239" cy="1266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2B6AD53-A32F-BC3B-8E61-919593EBC8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" y="5685242"/>
            <a:ext cx="1445094" cy="97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E4F0F49-A9A6-E6AD-110C-0F21F9852D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12" y="5232843"/>
            <a:ext cx="1567180" cy="144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78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3BD700E9-3103-6232-25E2-18B44B40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0BCF32-689C-5AA2-0133-4848A9D5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93" y="3047472"/>
            <a:ext cx="3786353" cy="2129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0528B3-CAE1-8C16-F7ED-4A9071510B0B}"/>
              </a:ext>
            </a:extLst>
          </p:cNvPr>
          <p:cNvSpPr txBox="1"/>
          <p:nvPr/>
        </p:nvSpPr>
        <p:spPr>
          <a:xfrm>
            <a:off x="416688" y="293301"/>
            <a:ext cx="113586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Экскурсии послужили основой для написания в 2024-2025 учебном году научно-исследовательской работы на тему «Туристическая привлекательность Приднестровья», которая заняла второе место на муниципальном уровне и третье место на республиканском уровне в секции «Туризм» среди обучающихся 7-9 классов. </a:t>
            </a:r>
            <a:endParaRPr lang="ru-M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блачко с текстом: прямоугольное 10">
            <a:extLst>
              <a:ext uri="{FF2B5EF4-FFF2-40B4-BE49-F238E27FC236}">
                <a16:creationId xmlns:a16="http://schemas.microsoft.com/office/drawing/2014/main" id="{2A4A0F75-B830-9257-DBA0-7A04EC039735}"/>
              </a:ext>
            </a:extLst>
          </p:cNvPr>
          <p:cNvSpPr/>
          <p:nvPr/>
        </p:nvSpPr>
        <p:spPr>
          <a:xfrm>
            <a:off x="378106" y="143873"/>
            <a:ext cx="11435787" cy="2512288"/>
          </a:xfrm>
          <a:prstGeom prst="wedgeRectCallou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MD"/>
          </a:p>
        </p:txBody>
      </p:sp>
      <p:pic>
        <p:nvPicPr>
          <p:cNvPr id="14" name="Picture 18" descr="Picture background">
            <a:extLst>
              <a:ext uri="{FF2B5EF4-FFF2-40B4-BE49-F238E27FC236}">
                <a16:creationId xmlns:a16="http://schemas.microsoft.com/office/drawing/2014/main" id="{B8BA9133-80A2-142A-1EE2-AA20D980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99417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0" y="5177296"/>
            <a:ext cx="2141351" cy="16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95A24D-CCCA-56CA-0A27-D4906ED8E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185" y="3045019"/>
            <a:ext cx="2846408" cy="2134807"/>
          </a:xfrm>
          <a:prstGeom prst="roundRect">
            <a:avLst>
              <a:gd name="adj" fmla="val 16667"/>
            </a:avLst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4363B8-0D78-8E08-F015-1E42CCCC7A42}"/>
              </a:ext>
            </a:extLst>
          </p:cNvPr>
          <p:cNvSpPr txBox="1"/>
          <p:nvPr/>
        </p:nvSpPr>
        <p:spPr>
          <a:xfrm>
            <a:off x="7161354" y="5284152"/>
            <a:ext cx="60940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«Места нашего края,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мы посетили»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FC09AB-0062-BC33-45F4-242188671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122" y="3442891"/>
            <a:ext cx="1784310" cy="251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71C15CD-99DA-D5FA-7145-C0E56A18F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227" y="3429000"/>
            <a:ext cx="1788322" cy="251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617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AF8E9B5-64B5-4C38-E833-78B99557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56E41-796A-B756-8E9F-8009AAF897C1}"/>
              </a:ext>
            </a:extLst>
          </p:cNvPr>
          <p:cNvSpPr txBox="1"/>
          <p:nvPr/>
        </p:nvSpPr>
        <p:spPr>
          <a:xfrm>
            <a:off x="121921" y="915918"/>
            <a:ext cx="11963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Продолжить участие в познавательных экскурсиях, чтобы расширить кругозор учащихся, познакомить их с историей и культурой родного края, а также укрепить интерес к изучению родины. </a:t>
            </a:r>
            <a:endParaRPr lang="ru-M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BAAE9-D01A-B758-87EA-3386F6111AEF}"/>
              </a:ext>
            </a:extLst>
          </p:cNvPr>
          <p:cNvSpPr txBox="1"/>
          <p:nvPr/>
        </p:nvSpPr>
        <p:spPr>
          <a:xfrm>
            <a:off x="2546431" y="7374"/>
            <a:ext cx="842347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на будущее</a:t>
            </a:r>
            <a:endParaRPr lang="ru-MD" dirty="0"/>
          </a:p>
        </p:txBody>
      </p:sp>
      <p:sp>
        <p:nvSpPr>
          <p:cNvPr id="7" name="Облачко с текстом: прямоугольное 6">
            <a:extLst>
              <a:ext uri="{FF2B5EF4-FFF2-40B4-BE49-F238E27FC236}">
                <a16:creationId xmlns:a16="http://schemas.microsoft.com/office/drawing/2014/main" id="{AD0A3848-B9F6-F804-1653-3B3A225B88BE}"/>
              </a:ext>
            </a:extLst>
          </p:cNvPr>
          <p:cNvSpPr/>
          <p:nvPr/>
        </p:nvSpPr>
        <p:spPr>
          <a:xfrm>
            <a:off x="137163" y="2674585"/>
            <a:ext cx="11963400" cy="1821380"/>
          </a:xfrm>
          <a:prstGeom prst="wedgeRectCallou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MD"/>
          </a:p>
        </p:txBody>
      </p:sp>
      <p:sp>
        <p:nvSpPr>
          <p:cNvPr id="8" name="Облачко с текстом: прямоугольное 7">
            <a:extLst>
              <a:ext uri="{FF2B5EF4-FFF2-40B4-BE49-F238E27FC236}">
                <a16:creationId xmlns:a16="http://schemas.microsoft.com/office/drawing/2014/main" id="{28C7CE7F-71E1-605F-2C12-F710ADAC68B5}"/>
              </a:ext>
            </a:extLst>
          </p:cNvPr>
          <p:cNvSpPr/>
          <p:nvPr/>
        </p:nvSpPr>
        <p:spPr>
          <a:xfrm>
            <a:off x="106679" y="854794"/>
            <a:ext cx="11963400" cy="1507242"/>
          </a:xfrm>
          <a:prstGeom prst="wedgeRectCallou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M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AFA63-39D7-09D1-E989-D7A102BCF45C}"/>
              </a:ext>
            </a:extLst>
          </p:cNvPr>
          <p:cNvSpPr txBox="1"/>
          <p:nvPr/>
        </p:nvSpPr>
        <p:spPr>
          <a:xfrm>
            <a:off x="91437" y="2575490"/>
            <a:ext cx="11948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Посетить пространство для отдыха «Ла Саля»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селе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Подойма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гончарную мастерскую Галины Харченко в селе Владимировка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Слободзейского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района, парк им. Д.К. Родина в селе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Чобручи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Слободзейского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района и другие объекты Приднестровья.</a:t>
            </a:r>
            <a:endParaRPr lang="ru-M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8" descr="Магия гончарного круга, изменившая жизнь | Новости Приднестровья">
            <a:extLst>
              <a:ext uri="{FF2B5EF4-FFF2-40B4-BE49-F238E27FC236}">
                <a16:creationId xmlns:a16="http://schemas.microsoft.com/office/drawing/2014/main" id="{C07AB681-1F42-4EE3-F3D6-4E3FDCAB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14" y="5036620"/>
            <a:ext cx="1948580" cy="1359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chemeClr val="bg1">
                <a:lumMod val="50000"/>
              </a:schemeClr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DCDE1A7-29B6-AF8A-0BCC-F3996FACC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0" y="5036621"/>
            <a:ext cx="2416062" cy="135903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Грот Устима Кармалюка">
            <a:extLst>
              <a:ext uri="{FF2B5EF4-FFF2-40B4-BE49-F238E27FC236}">
                <a16:creationId xmlns:a16="http://schemas.microsoft.com/office/drawing/2014/main" id="{31F5F410-026E-DC4F-81B8-A4693A10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226" y="4876403"/>
            <a:ext cx="2308425" cy="153615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rnd">
            <a:solidFill>
              <a:schemeClr val="bg1">
                <a:lumMod val="8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EAA8BEC2-12A4-AC5E-C21C-D4D4A6F3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33" y="4992593"/>
            <a:ext cx="2308425" cy="1411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99218B-6470-FED4-B382-F97AD66CB0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7288" y="4595060"/>
            <a:ext cx="1177288" cy="2092956"/>
          </a:xfrm>
          <a:prstGeom prst="rect">
            <a:avLst/>
          </a:prstGeom>
        </p:spPr>
      </p:pic>
      <p:pic>
        <p:nvPicPr>
          <p:cNvPr id="15" name="0-04-05-73369b4bf7ec8c3fef6ebaa1e9b80f3fb8cf7901e01b0c0ba0b0c839a5769bce_d637d32588def898">
            <a:hlinkClick r:id="" action="ppaction://media"/>
            <a:extLst>
              <a:ext uri="{FF2B5EF4-FFF2-40B4-BE49-F238E27FC236}">
                <a16:creationId xmlns:a16="http://schemas.microsoft.com/office/drawing/2014/main" id="{CA100485-2F57-CD4F-1B38-31DEE87AF3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67288" y="4613766"/>
            <a:ext cx="1177288" cy="20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showWhenStopped="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296</Words>
  <Application>Microsoft Office PowerPoint</Application>
  <PresentationFormat>Широкоэкранный</PresentationFormat>
  <Paragraphs>38</Paragraphs>
  <Slides>5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Times New Roman</vt:lpstr>
      <vt:lpstr>Тема Office</vt:lpstr>
      <vt:lpstr> Экскурсии по Приднестровью  как эффективная воспитательная практика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Home</cp:lastModifiedBy>
  <cp:revision>47</cp:revision>
  <dcterms:created xsi:type="dcterms:W3CDTF">2024-12-03T22:05:07Z</dcterms:created>
  <dcterms:modified xsi:type="dcterms:W3CDTF">2025-10-31T06:12:16Z</dcterms:modified>
</cp:coreProperties>
</file>