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6" r:id="rId1"/>
    <p:sldMasterId id="2147483688" r:id="rId2"/>
  </p:sldMasterIdLst>
  <p:notesMasterIdLst>
    <p:notesMasterId r:id="rId13"/>
  </p:notesMasterIdLst>
  <p:sldIdLst>
    <p:sldId id="268" r:id="rId3"/>
    <p:sldId id="336" r:id="rId4"/>
    <p:sldId id="309" r:id="rId5"/>
    <p:sldId id="337" r:id="rId6"/>
    <p:sldId id="334" r:id="rId7"/>
    <p:sldId id="338" r:id="rId8"/>
    <p:sldId id="335" r:id="rId9"/>
    <p:sldId id="324" r:id="rId10"/>
    <p:sldId id="332" r:id="rId11"/>
    <p:sldId id="319" r:id="rId12"/>
  </p:sldIdLst>
  <p:sldSz cx="9144000" cy="6858000" type="screen4x3"/>
  <p:notesSz cx="6858000" cy="9144000"/>
  <p:defaultTextStyle>
    <a:defPPr>
      <a:defRPr lang="en-GB"/>
    </a:defPPr>
    <a:lvl1pPr algn="l" defTabSz="449263" rtl="0" fontAlgn="base">
      <a:lnSpc>
        <a:spcPct val="93000"/>
      </a:lnSpc>
      <a:spcBef>
        <a:spcPct val="0"/>
      </a:spcBef>
      <a:spcAft>
        <a:spcPct val="0"/>
      </a:spcAft>
      <a:buClr>
        <a:srgbClr val="006699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l" defTabSz="449263" rtl="0" fontAlgn="base">
      <a:lnSpc>
        <a:spcPct val="93000"/>
      </a:lnSpc>
      <a:spcBef>
        <a:spcPct val="0"/>
      </a:spcBef>
      <a:spcAft>
        <a:spcPct val="0"/>
      </a:spcAft>
      <a:buClr>
        <a:srgbClr val="006699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l" defTabSz="449263" rtl="0" fontAlgn="base">
      <a:lnSpc>
        <a:spcPct val="93000"/>
      </a:lnSpc>
      <a:spcBef>
        <a:spcPct val="0"/>
      </a:spcBef>
      <a:spcAft>
        <a:spcPct val="0"/>
      </a:spcAft>
      <a:buClr>
        <a:srgbClr val="006699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l" defTabSz="449263" rtl="0" fontAlgn="base">
      <a:lnSpc>
        <a:spcPct val="93000"/>
      </a:lnSpc>
      <a:spcBef>
        <a:spcPct val="0"/>
      </a:spcBef>
      <a:spcAft>
        <a:spcPct val="0"/>
      </a:spcAft>
      <a:buClr>
        <a:srgbClr val="006699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l" defTabSz="449263" rtl="0" fontAlgn="base">
      <a:lnSpc>
        <a:spcPct val="93000"/>
      </a:lnSpc>
      <a:spcBef>
        <a:spcPct val="0"/>
      </a:spcBef>
      <a:spcAft>
        <a:spcPct val="0"/>
      </a:spcAft>
      <a:buClr>
        <a:srgbClr val="006699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Arial Unicode MS" pitchFamily="34" charset="-128"/>
        <a:cs typeface="Arial Unicode MS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7C80"/>
    <a:srgbClr val="FF0066"/>
    <a:srgbClr val="CC33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4533" autoAdjust="0"/>
  </p:normalViewPr>
  <p:slideViewPr>
    <p:cSldViewPr>
      <p:cViewPr>
        <p:scale>
          <a:sx n="75" d="100"/>
          <a:sy n="75" d="100"/>
        </p:scale>
        <p:origin x="1483" y="91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22223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4CBE9-4633-4C30-80B1-784CC0ACAF7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73C46-F6F8-4A94-8C0B-706F988219E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0EEB0D-DEBF-4ABC-9905-2AFE67F9538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0A47BF-EDFD-4337-9AC0-8F7F3C44B52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A1AA2B-BFBB-4A1D-8422-1E95A928AEE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1257D6-AAC7-446C-9627-4725D714B79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3C7223-2ADE-4BE5-A656-8FE49F79DC9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2DE0D-DF4C-4696-9942-21C38E4938D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8973D5-2FCF-4E31-B41E-6D0889476D6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BD0896-322D-4F19-AACD-9C083EC9C90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8C991-A1FD-48AF-8BB4-8A9AA7A90EB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B48D3-29BD-4063-910F-36C1035CBAB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95CE3-C4BD-454B-B67A-73BF47A2CF0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3BDC9B-A180-437D-BF56-38EFAF3AEA9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42AC8A-3832-4B2C-B999-A7E191C81EC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0D7BC7-1C22-4C85-95FE-5D211D095AE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ECE1FE-0329-4597-A7E2-A92D3E75032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74FDE5-1600-4E79-B45B-900C256D944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95AEB2-3884-4E32-8A3D-6095104ADBA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2720A0-0E4C-4EF3-AB25-D9401E93855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BB9B8C-FC40-467A-8A3D-D120964498D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8C9736-E2D6-4E61-9B4C-03610CC8EA9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A4A1782-10CB-4E4A-8913-06C446BAE5B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spd="slow">
    <p:fade/>
  </p:transition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A4A1782-10CB-4E4A-8913-06C446BAE5B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slow">
    <p:fade/>
  </p:transition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5733256"/>
            <a:ext cx="4565367" cy="28803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1000"/>
              </a:lnSpc>
            </a:pPr>
            <a:r>
              <a:rPr lang="ru-RU" altLang="ru-RU" sz="1600" b="1" i="1" u="sng" dirty="0">
                <a:solidFill>
                  <a:srgbClr val="C00000"/>
                </a:solidFill>
              </a:rPr>
              <a:t>  </a:t>
            </a:r>
          </a:p>
          <a:p>
            <a:pPr>
              <a:lnSpc>
                <a:spcPct val="81000"/>
              </a:lnSpc>
            </a:pPr>
            <a:endParaRPr lang="ru-RU" altLang="ru-RU" sz="1600" b="1" i="1" u="sng" dirty="0">
              <a:solidFill>
                <a:srgbClr val="C00000"/>
              </a:solidFill>
            </a:endParaRPr>
          </a:p>
          <a:p>
            <a:pPr>
              <a:lnSpc>
                <a:spcPct val="81000"/>
              </a:lnSpc>
            </a:pPr>
            <a:endParaRPr lang="ru-RU" altLang="ru-RU" sz="1600" b="1" i="1" u="sng" dirty="0">
              <a:solidFill>
                <a:srgbClr val="C00000"/>
              </a:solidFill>
            </a:endParaRPr>
          </a:p>
          <a:p>
            <a:pPr>
              <a:lnSpc>
                <a:spcPct val="81000"/>
              </a:lnSpc>
            </a:pPr>
            <a:endParaRPr lang="ru-RU" altLang="ru-RU" sz="1600" b="1" i="1" u="sng" dirty="0">
              <a:solidFill>
                <a:srgbClr val="C00000"/>
              </a:solidFill>
            </a:endParaRPr>
          </a:p>
          <a:p>
            <a:pPr>
              <a:lnSpc>
                <a:spcPct val="81000"/>
              </a:lnSpc>
            </a:pPr>
            <a:endParaRPr lang="ru-RU" altLang="ru-RU" sz="1600" b="1" i="1" u="sng" dirty="0">
              <a:solidFill>
                <a:srgbClr val="C00000"/>
              </a:solidFill>
            </a:endParaRPr>
          </a:p>
          <a:p>
            <a:pPr>
              <a:lnSpc>
                <a:spcPct val="81000"/>
              </a:lnSpc>
            </a:pPr>
            <a:r>
              <a:rPr lang="ru-RU" altLang="ru-RU" sz="1600" b="1" i="1" u="sng" dirty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4356100" y="4724400"/>
            <a:ext cx="49688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01000"/>
              </a:lnSpc>
              <a:spcBef>
                <a:spcPts val="800"/>
              </a:spcBef>
              <a:buFont typeface="Verdana" pitchFamily="34" charset="0"/>
              <a:buChar char="•"/>
              <a:defRPr sz="3200">
                <a:solidFill>
                  <a:srgbClr val="006699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700"/>
              </a:spcBef>
              <a:buFont typeface="Verdana" pitchFamily="34" charset="0"/>
              <a:buChar char="–"/>
              <a:defRPr sz="2800">
                <a:solidFill>
                  <a:srgbClr val="006699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600"/>
              </a:spcBef>
              <a:buFont typeface="Verdana" pitchFamily="34" charset="0"/>
              <a:buChar char="•"/>
              <a:defRPr sz="2400">
                <a:solidFill>
                  <a:srgbClr val="006699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500"/>
              </a:spcBef>
              <a:buFont typeface="Verdana" pitchFamily="34" charset="0"/>
              <a:buChar char="–"/>
              <a:defRPr sz="2000">
                <a:solidFill>
                  <a:srgbClr val="006699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500"/>
              </a:spcBef>
              <a:buFont typeface="Verdana" pitchFamily="34" charset="0"/>
              <a:buChar char="»"/>
              <a:defRPr sz="2000">
                <a:solidFill>
                  <a:srgbClr val="006699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006699"/>
              </a:buClr>
              <a:buSzPct val="100000"/>
              <a:buFont typeface="Verdana" pitchFamily="34" charset="0"/>
              <a:buChar char="»"/>
              <a:defRPr sz="2000">
                <a:solidFill>
                  <a:srgbClr val="006699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006699"/>
              </a:buClr>
              <a:buSzPct val="100000"/>
              <a:buFont typeface="Verdana" pitchFamily="34" charset="0"/>
              <a:buChar char="»"/>
              <a:defRPr sz="2000">
                <a:solidFill>
                  <a:srgbClr val="006699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006699"/>
              </a:buClr>
              <a:buSzPct val="100000"/>
              <a:buFont typeface="Verdana" pitchFamily="34" charset="0"/>
              <a:buChar char="»"/>
              <a:defRPr sz="2000">
                <a:solidFill>
                  <a:srgbClr val="006699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006699"/>
              </a:buClr>
              <a:buSzPct val="100000"/>
              <a:buFont typeface="Verdana" pitchFamily="34" charset="0"/>
              <a:buChar char="»"/>
              <a:defRPr sz="2000">
                <a:solidFill>
                  <a:srgbClr val="006699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 eaLnBrk="1" hangingPunct="1">
              <a:lnSpc>
                <a:spcPct val="93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16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644" y="188640"/>
            <a:ext cx="8208912" cy="1122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Инновационная модель гражданско-патриотического воспитания младших школьников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«Крылья Приднестровья»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23627" y="5967404"/>
            <a:ext cx="6696744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Выполнила учитель начальных классов: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</a:rPr>
              <a:t>Бреккель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О.И.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2025 г.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A48EF1-4705-49A8-8FF9-A3BF9930F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879" y="1270430"/>
            <a:ext cx="6532240" cy="460684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26" y="245592"/>
            <a:ext cx="8047148" cy="544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339620"/>
            <a:ext cx="6984776" cy="32561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238901-C422-4F9B-97B7-12098B377E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-71971"/>
            <a:ext cx="1825959" cy="1287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51009E-5719-412A-B9FE-BBA1B27CA87D}"/>
              </a:ext>
            </a:extLst>
          </p:cNvPr>
          <p:cNvSpPr txBox="1"/>
          <p:nvPr/>
        </p:nvSpPr>
        <p:spPr>
          <a:xfrm>
            <a:off x="247760" y="5697871"/>
            <a:ext cx="8428696" cy="112287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tx1"/>
                </a:solidFill>
              </a:rPr>
              <a:t>Присоединяйтесь к нам в создании будущего Приднестровья!</a:t>
            </a:r>
          </a:p>
          <a:p>
            <a:pPr algn="ctr"/>
            <a:endParaRPr lang="ru-RU" sz="1800" dirty="0">
              <a:solidFill>
                <a:schemeClr val="tx1"/>
              </a:solidFill>
            </a:endParaRPr>
          </a:p>
          <a:p>
            <a:pPr algn="ctr"/>
            <a:r>
              <a:rPr lang="ru-RU" sz="1800" dirty="0">
                <a:solidFill>
                  <a:schemeClr val="tx1"/>
                </a:solidFill>
              </a:rPr>
              <a:t>Вместе мы можем дать нашим детям корни, чтобы они знали, откуда они, и крылья, чтобы они могли лететь!</a:t>
            </a:r>
          </a:p>
        </p:txBody>
      </p:sp>
    </p:spTree>
    <p:extLst>
      <p:ext uri="{BB962C8B-B14F-4D97-AF65-F5344CB8AC3E}">
        <p14:creationId xmlns:p14="http://schemas.microsoft.com/office/powerpoint/2010/main" val="367182302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r="13478"/>
          <a:stretch/>
        </p:blipFill>
        <p:spPr bwMode="auto">
          <a:xfrm>
            <a:off x="2663788" y="3789040"/>
            <a:ext cx="3888432" cy="294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BB82BD-4D12-446A-B156-01E7E9D63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41" y="57684"/>
            <a:ext cx="1825959" cy="128775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C9BDE7-BA40-418A-BF07-E769D10A7A49}"/>
              </a:ext>
            </a:extLst>
          </p:cNvPr>
          <p:cNvSpPr/>
          <p:nvPr/>
        </p:nvSpPr>
        <p:spPr>
          <a:xfrm>
            <a:off x="2195736" y="360413"/>
            <a:ext cx="4997522" cy="8651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Актуальность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553A42-9D58-4822-B27A-FBBA4C787E1C}"/>
              </a:ext>
            </a:extLst>
          </p:cNvPr>
          <p:cNvSpPr/>
          <p:nvPr/>
        </p:nvSpPr>
        <p:spPr>
          <a:xfrm>
            <a:off x="251521" y="1471548"/>
            <a:ext cx="8496944" cy="21532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условиях глобальных изменений важно воспитать поколение, осознающее свою идентичность и готовое к активному участию в жизни общества. Программа «Крылья Приднестровья» отвечает на этот вызов, развивая у детей чувство гордости за свою Родину и уважение к ее истории</a:t>
            </a:r>
          </a:p>
        </p:txBody>
      </p:sp>
    </p:spTree>
    <p:extLst>
      <p:ext uri="{BB962C8B-B14F-4D97-AF65-F5344CB8AC3E}">
        <p14:creationId xmlns:p14="http://schemas.microsoft.com/office/powerpoint/2010/main" val="159346712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8326202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29941D6-352A-49CC-9E45-151D1ACC39F3}"/>
              </a:ext>
            </a:extLst>
          </p:cNvPr>
          <p:cNvSpPr/>
          <p:nvPr/>
        </p:nvSpPr>
        <p:spPr>
          <a:xfrm>
            <a:off x="179512" y="429443"/>
            <a:ext cx="6043007" cy="8651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Цель: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9E59C7-7C69-4AA7-92DD-A756667DD596}"/>
              </a:ext>
            </a:extLst>
          </p:cNvPr>
          <p:cNvSpPr/>
          <p:nvPr/>
        </p:nvSpPr>
        <p:spPr>
          <a:xfrm>
            <a:off x="179512" y="1517640"/>
            <a:ext cx="8326962" cy="16953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800" b="1" cap="none" spc="0" dirty="0">
                <a:ln/>
                <a:solidFill>
                  <a:schemeClr val="accent4"/>
                </a:solidFill>
                <a:effectLst/>
              </a:rPr>
              <a:t>формирование активной жизненной позиции и любви к своей Родине через изучение истории, культуры и традиций Приднестровья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83FA98-8371-4D79-8711-7953AE3E25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41" y="-33756"/>
            <a:ext cx="1825959" cy="12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5126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1520" y="1473183"/>
            <a:ext cx="8424936" cy="4371442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dirty="0"/>
              <a:t>Обучение детей символики и истории Приднестровья;</a:t>
            </a:r>
          </a:p>
          <a:p>
            <a:pPr marL="457200" indent="-457200">
              <a:buAutoNum type="arabicPeriod"/>
            </a:pPr>
            <a:r>
              <a:rPr lang="ru-RU" dirty="0"/>
              <a:t>Развитие чувства гордости и сопричастности к судьбе страны;</a:t>
            </a:r>
          </a:p>
          <a:p>
            <a:pPr marL="457200" indent="-457200">
              <a:buAutoNum type="arabicPeriod"/>
            </a:pPr>
            <a:r>
              <a:rPr lang="ru-RU" dirty="0"/>
              <a:t>Внедрение системы наставничества для формирования ответственности;</a:t>
            </a:r>
          </a:p>
          <a:p>
            <a:pPr marL="457200" indent="-457200">
              <a:buAutoNum type="arabicPeriod"/>
            </a:pPr>
            <a:r>
              <a:rPr lang="ru-RU" dirty="0"/>
              <a:t>Вовлечение семей и общественных организаций в воспитательный процесс;</a:t>
            </a:r>
          </a:p>
          <a:p>
            <a:pPr marL="457200" indent="-457200">
              <a:buAutoNum type="arabicPeriod"/>
            </a:pPr>
            <a:r>
              <a:rPr lang="ru-RU" dirty="0"/>
              <a:t>Воспитание духовно-нравственных качеств, способствующих формированию гуманной и созидательной личности.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4817"/>
            <a:ext cx="5400600" cy="186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650" y="5384817"/>
            <a:ext cx="1536982" cy="161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650" y="3325815"/>
            <a:ext cx="1593000" cy="119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EF8321-21D5-4EFC-A0FA-AFC172FCDFA5}"/>
              </a:ext>
            </a:extLst>
          </p:cNvPr>
          <p:cNvSpPr/>
          <p:nvPr/>
        </p:nvSpPr>
        <p:spPr>
          <a:xfrm>
            <a:off x="3197118" y="608010"/>
            <a:ext cx="2870081" cy="8651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Задачи: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E25B1E-D8A3-4324-BE8B-8DB8624A59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50" y="32400"/>
            <a:ext cx="1825959" cy="12877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22856B-AC9A-4DCF-8CC0-E49BCB25E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00"/>
            <a:ext cx="3111227" cy="952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8E4ECA-AD83-427D-A708-B855A790FA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78" y="5725392"/>
            <a:ext cx="2022572" cy="117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6003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 стрелкой 3"/>
          <p:cNvCxnSpPr/>
          <p:nvPr/>
        </p:nvCxnSpPr>
        <p:spPr>
          <a:xfrm flipH="1">
            <a:off x="1766940" y="1104126"/>
            <a:ext cx="556053" cy="5807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 flipH="1">
            <a:off x="4499991" y="1057994"/>
            <a:ext cx="2274" cy="7868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728988" y="1104126"/>
            <a:ext cx="648072" cy="5760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77284" y="1805706"/>
            <a:ext cx="2501462" cy="914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Гражданско-патриотическое</a:t>
            </a:r>
          </a:p>
          <a:p>
            <a:pPr algn="ctr"/>
            <a:r>
              <a:rPr lang="ru-RU" dirty="0"/>
              <a:t>воспитание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249260" y="2249050"/>
            <a:ext cx="2501462" cy="914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Духовно-нравственное</a:t>
            </a:r>
          </a:p>
          <a:p>
            <a:pPr algn="ctr"/>
            <a:r>
              <a:rPr lang="ru-RU" dirty="0"/>
              <a:t>воспитание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307766" y="1791850"/>
            <a:ext cx="2494640" cy="92825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Социальное</a:t>
            </a:r>
          </a:p>
          <a:p>
            <a:pPr algn="ctr"/>
            <a:r>
              <a:rPr lang="ru-RU" dirty="0"/>
              <a:t>воспитание </a:t>
            </a:r>
          </a:p>
        </p:txBody>
      </p:sp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2"/>
          <a:stretch/>
        </p:blipFill>
        <p:spPr bwMode="auto">
          <a:xfrm>
            <a:off x="1223628" y="3312747"/>
            <a:ext cx="6696744" cy="343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0D788D-2353-4C80-8796-5FBE4D3150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044" y="136933"/>
            <a:ext cx="1825959" cy="128775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3B6AA1A-3144-454C-A711-A73C315CB3E2}"/>
              </a:ext>
            </a:extLst>
          </p:cNvPr>
          <p:cNvSpPr/>
          <p:nvPr/>
        </p:nvSpPr>
        <p:spPr>
          <a:xfrm>
            <a:off x="138593" y="459248"/>
            <a:ext cx="8722797" cy="5502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Направленность программы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F9656D5-B18A-4002-8025-80476F49B1C0}"/>
              </a:ext>
            </a:extLst>
          </p:cNvPr>
          <p:cNvSpPr/>
          <p:nvPr/>
        </p:nvSpPr>
        <p:spPr>
          <a:xfrm>
            <a:off x="-2916832" y="3212976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39718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760456-BCD9-45DB-8F9D-E4344C837C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1160"/>
            <a:ext cx="1825959" cy="128775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6F8A0F6-D2C1-440F-BEBF-6E232320D9DD}"/>
              </a:ext>
            </a:extLst>
          </p:cNvPr>
          <p:cNvSpPr/>
          <p:nvPr/>
        </p:nvSpPr>
        <p:spPr>
          <a:xfrm>
            <a:off x="568693" y="1489386"/>
            <a:ext cx="8006615" cy="5502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Система шефства- сердце программы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EC5185-9A6D-44A4-B740-4E9D57EAE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37" y="4293096"/>
            <a:ext cx="3162300" cy="31623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D17FDD6-5744-4031-BBF7-5A0EA94CA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810000"/>
            <a:ext cx="5400675" cy="304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9FA624C-3F19-4E42-AB84-FC17639666C6}"/>
              </a:ext>
            </a:extLst>
          </p:cNvPr>
          <p:cNvSpPr/>
          <p:nvPr/>
        </p:nvSpPr>
        <p:spPr>
          <a:xfrm rot="10800000" flipV="1">
            <a:off x="58822" y="2427285"/>
            <a:ext cx="9026356" cy="16953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Дети учатся не просто выполнять задания, а понимать, что есть люди, которые готовы поделиться своими знаниями и опытом – это и есть роль шефа.</a:t>
            </a:r>
          </a:p>
        </p:txBody>
      </p:sp>
    </p:spTree>
    <p:extLst>
      <p:ext uri="{BB962C8B-B14F-4D97-AF65-F5344CB8AC3E}">
        <p14:creationId xmlns:p14="http://schemas.microsoft.com/office/powerpoint/2010/main" val="252752826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78CCEBA-3BEB-49B8-A81B-03ED5C32D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06" y="4541251"/>
            <a:ext cx="2299799" cy="223345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0BBE0A7-C9F9-474B-AB55-BEA854EDB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37" y="3680505"/>
            <a:ext cx="2299799" cy="223345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1999501-5C22-4573-83EF-236A370D8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600" y="4565244"/>
            <a:ext cx="2299799" cy="223345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F11D98A-CDEE-461B-B9DC-999C6BFE0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1018">
            <a:off x="5077508" y="2696015"/>
            <a:ext cx="2299799" cy="223345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9853CF4-5146-498A-ACF5-FDF23D13E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1711">
            <a:off x="1681978" y="2790740"/>
            <a:ext cx="2299799" cy="223345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BB5F754-7500-4E45-8876-74BAE4534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26" y="860764"/>
            <a:ext cx="2752644" cy="26732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38987" y="5389077"/>
            <a:ext cx="1346448" cy="592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символика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111795" y="4490214"/>
            <a:ext cx="1062681" cy="614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история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97315" y="5351538"/>
            <a:ext cx="1105272" cy="755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идеалы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296908" y="3573016"/>
            <a:ext cx="1152127" cy="651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миссия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576611" y="3544590"/>
            <a:ext cx="1249288" cy="7085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ценности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828039" y="1962888"/>
            <a:ext cx="1431419" cy="602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патриотизм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0"/>
          <a:stretch/>
        </p:blipFill>
        <p:spPr bwMode="auto">
          <a:xfrm>
            <a:off x="1158924" y="1025352"/>
            <a:ext cx="6475160" cy="635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406609" y="4848081"/>
            <a:ext cx="171445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C000"/>
                </a:solidFill>
              </a:rPr>
              <a:t>Культурные традиции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758913" y="3313410"/>
            <a:ext cx="171358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C000"/>
                </a:solidFill>
              </a:rPr>
              <a:t>Выдающиеся личности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811661" y="5052560"/>
            <a:ext cx="142780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C000"/>
                </a:solidFill>
              </a:rPr>
              <a:t>Экскурсии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109748" y="2316749"/>
            <a:ext cx="158417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C000"/>
                </a:solidFill>
              </a:rPr>
              <a:t>Милосердие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585054" y="1209003"/>
            <a:ext cx="197389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C000"/>
                </a:solidFill>
              </a:rPr>
              <a:t>Творческие конкурсы</a:t>
            </a:r>
          </a:p>
        </p:txBody>
      </p:sp>
      <p:pic>
        <p:nvPicPr>
          <p:cNvPr id="6152" name="Picture 8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43" y="838504"/>
            <a:ext cx="6469185" cy="714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352648" y="1852391"/>
            <a:ext cx="15859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C000"/>
                </a:solidFill>
              </a:rPr>
              <a:t>Уроки мужества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282189" y="4478780"/>
            <a:ext cx="181480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C000"/>
                </a:solidFill>
              </a:rPr>
              <a:t>Осознание</a:t>
            </a:r>
            <a:r>
              <a:rPr lang="ru-RU" dirty="0"/>
              <a:t>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463565" y="3701222"/>
            <a:ext cx="203605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C000"/>
                </a:solidFill>
              </a:rPr>
              <a:t>Гордость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371136" y="2292622"/>
            <a:ext cx="197958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C000"/>
                </a:solidFill>
              </a:rPr>
              <a:t>Ответственность </a:t>
            </a:r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61" y="822960"/>
            <a:ext cx="8856349" cy="662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158924" y="0"/>
            <a:ext cx="5357292" cy="853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DF45F7C-8E0E-4009-8F08-6A8A61DA55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41" y="116632"/>
            <a:ext cx="1825959" cy="1287752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7F674D0-E2FF-498F-8178-687E22A44380}"/>
              </a:ext>
            </a:extLst>
          </p:cNvPr>
          <p:cNvSpPr/>
          <p:nvPr/>
        </p:nvSpPr>
        <p:spPr>
          <a:xfrm>
            <a:off x="1684585" y="260648"/>
            <a:ext cx="5239222" cy="50405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Этапы реализации: Путь от 1 до 4 класса</a:t>
            </a:r>
          </a:p>
        </p:txBody>
      </p:sp>
    </p:spTree>
    <p:extLst>
      <p:ext uri="{BB962C8B-B14F-4D97-AF65-F5344CB8AC3E}">
        <p14:creationId xmlns:p14="http://schemas.microsoft.com/office/powerpoint/2010/main" val="589555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7126" y="5147041"/>
            <a:ext cx="2454227" cy="13246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Развиты лидерские навыки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70114" y="5147041"/>
            <a:ext cx="2198446" cy="13246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/>
                <a:ea typeface="Times New Roman"/>
              </a:rPr>
              <a:t>Развитие чувства гордости и сопричастности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02648" y="5163201"/>
            <a:ext cx="2493552" cy="12884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Развиты коммуникативные навыки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126" y="3656338"/>
            <a:ext cx="2454227" cy="128847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Укреплена связь поколений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72777" y="3650335"/>
            <a:ext cx="2198446" cy="128847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>
                <a:solidFill>
                  <a:prstClr val="white"/>
                </a:solidFill>
              </a:rPr>
              <a:t>Укреплен школьный коллектив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02648" y="3638118"/>
            <a:ext cx="2493552" cy="128847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Воспитано чувство ответственности за будущее родного края</a:t>
            </a:r>
          </a:p>
        </p:txBody>
      </p:sp>
      <p:sp>
        <p:nvSpPr>
          <p:cNvPr id="10" name="Трапеция 9"/>
          <p:cNvSpPr/>
          <p:nvPr/>
        </p:nvSpPr>
        <p:spPr>
          <a:xfrm>
            <a:off x="534199" y="1853772"/>
            <a:ext cx="8075601" cy="1584176"/>
          </a:xfrm>
          <a:prstGeom prst="trapezoi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/>
                <a:ea typeface="Times New Roman"/>
              </a:rPr>
              <a:t>Активная жизненная позиция</a:t>
            </a:r>
            <a:endParaRPr lang="ru-RU" sz="32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61E65F-42A3-487A-991B-22F7D36B0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9309"/>
            <a:ext cx="1825959" cy="128775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5EF884D-2549-45BD-B385-B415D8D96F25}"/>
              </a:ext>
            </a:extLst>
          </p:cNvPr>
          <p:cNvSpPr/>
          <p:nvPr/>
        </p:nvSpPr>
        <p:spPr>
          <a:xfrm>
            <a:off x="650543" y="219687"/>
            <a:ext cx="7283513" cy="11227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Планируемые результаты и достижения</a:t>
            </a:r>
          </a:p>
        </p:txBody>
      </p:sp>
    </p:spTree>
    <p:extLst>
      <p:ext uri="{BB962C8B-B14F-4D97-AF65-F5344CB8AC3E}">
        <p14:creationId xmlns:p14="http://schemas.microsoft.com/office/powerpoint/2010/main" val="2350816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2106709" y="1628800"/>
            <a:ext cx="1790993" cy="1584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709" y="1407724"/>
            <a:ext cx="3880227" cy="2384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139831" y="3617819"/>
            <a:ext cx="381642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Цифровизация</a:t>
            </a:r>
            <a:r>
              <a:rPr lang="ru-RU" dirty="0">
                <a:solidFill>
                  <a:schemeClr val="tx1"/>
                </a:solidFill>
              </a:rPr>
              <a:t>: интерактивные ресурсы и онлайн-платформы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t="6787" r="3530"/>
          <a:stretch/>
        </p:blipFill>
        <p:spPr bwMode="auto">
          <a:xfrm>
            <a:off x="227487" y="3792639"/>
            <a:ext cx="4536505" cy="222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91837" y="5952592"/>
            <a:ext cx="422130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Интеграция с другими предметами и внеурочной деятельностью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573" y="4357398"/>
            <a:ext cx="3736940" cy="2491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B194CC8-24EC-4B2D-99A0-1C05E1415BD1}"/>
              </a:ext>
            </a:extLst>
          </p:cNvPr>
          <p:cNvSpPr/>
          <p:nvPr/>
        </p:nvSpPr>
        <p:spPr>
          <a:xfrm>
            <a:off x="2740154" y="143555"/>
            <a:ext cx="3951723" cy="7220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Перспективы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ADED4B5-A755-4C20-B26B-D5F2BE0AB8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-71971"/>
            <a:ext cx="1825959" cy="128775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507062" y="1943095"/>
            <a:ext cx="914400" cy="9144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446814" y="1785402"/>
            <a:ext cx="2480447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Расширение возрастного охвата</a:t>
            </a:r>
          </a:p>
        </p:txBody>
      </p:sp>
    </p:spTree>
    <p:extLst>
      <p:ext uri="{BB962C8B-B14F-4D97-AF65-F5344CB8AC3E}">
        <p14:creationId xmlns:p14="http://schemas.microsoft.com/office/powerpoint/2010/main" val="2457720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281</Words>
  <Application>Microsoft Office PowerPoint</Application>
  <PresentationFormat>Экран (4:3)</PresentationFormat>
  <Paragraphs>61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Georgia</vt:lpstr>
      <vt:lpstr>Times New Roman</vt:lpstr>
      <vt:lpstr>Trebuchet MS</vt:lpstr>
      <vt:lpstr>Воздушный поток</vt:lpstr>
      <vt:lpstr>1_Воздушный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классного коллектива «Мой классный класс»</dc:title>
  <dc:creator>Raisa</dc:creator>
  <cp:lastModifiedBy>brekellux@mail.ru</cp:lastModifiedBy>
  <cp:revision>162</cp:revision>
  <dcterms:modified xsi:type="dcterms:W3CDTF">2025-10-30T20:02:30Z</dcterms:modified>
</cp:coreProperties>
</file>