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14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0D360-EB6D-4913-835F-BF948E7A1ACF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F8560-D446-4EF8-976D-4626E2FC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2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4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4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4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3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2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4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446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71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8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45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07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97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801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650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753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918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686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45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16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80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6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3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0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3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06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2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3CD852-6671-4EC1-9EF7-4B1461AB90F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EBD8AE-9742-41B4-B8FD-5C534B71D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jp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775031" y="-1080592"/>
            <a:ext cx="6297018" cy="245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endParaRPr lang="en-US" sz="1458" dirty="0"/>
          </a:p>
        </p:txBody>
      </p:sp>
      <p:sp>
        <p:nvSpPr>
          <p:cNvPr id="4" name="Text 1"/>
          <p:cNvSpPr/>
          <p:nvPr/>
        </p:nvSpPr>
        <p:spPr>
          <a:xfrm>
            <a:off x="5597072" y="1245096"/>
            <a:ext cx="5933438" cy="245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458" b="1" dirty="0">
                <a:solidFill>
                  <a:srgbClr val="CC520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МИНИСТЕРСТВО ПРОСВЕЩЕНИЯ ПМР</a:t>
            </a:r>
            <a:endParaRPr lang="en-US" sz="145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958417" y="2286000"/>
            <a:ext cx="5572093" cy="1775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16"/>
              </a:lnSpc>
            </a:pPr>
            <a:r>
              <a:rPr lang="ru-RU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 </a:t>
            </a:r>
            <a:r>
              <a:rPr lang="en-US" sz="341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Реализация</a:t>
            </a:r>
            <a:r>
              <a:rPr lang="en-US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en-US" sz="341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проекта</a:t>
            </a:r>
            <a:r>
              <a:rPr lang="en-US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</a:t>
            </a:r>
            <a:r>
              <a:rPr lang="en-US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«Приднестровье – </a:t>
            </a:r>
            <a:r>
              <a:rPr lang="en-US" sz="341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земля</a:t>
            </a:r>
            <a:r>
              <a:rPr lang="en-US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ts val="4416"/>
              </a:lnSpc>
            </a:pPr>
            <a:r>
              <a:rPr lang="ru-RU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    </a:t>
            </a:r>
            <a:r>
              <a:rPr lang="en-US" sz="341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единства</a:t>
            </a:r>
            <a:r>
              <a:rPr lang="ru-RU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en-US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и </a:t>
            </a:r>
            <a:r>
              <a:rPr lang="en-US" sz="341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любви</a:t>
            </a:r>
            <a:r>
              <a:rPr lang="en-US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»</a:t>
            </a:r>
            <a:r>
              <a:rPr lang="ru-RU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endParaRPr lang="en-US" sz="341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33492" y="3753148"/>
            <a:ext cx="6297018" cy="245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endParaRPr lang="en-US" sz="14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33492" y="4211440"/>
            <a:ext cx="6297018" cy="245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endParaRPr lang="en-US" sz="14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516960" y="4882357"/>
            <a:ext cx="6013549" cy="736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458" b="1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Автор: </a:t>
            </a:r>
            <a:r>
              <a:rPr lang="en-US" sz="1458" i="1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Кравцова Наталья Георгиевна, учитель украинского языка и литературы, классный руководитель МОУ «ТСШК №12» г. Тирасполь.</a:t>
            </a:r>
            <a:endParaRPr lang="en-US" sz="1458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33492" y="4669731"/>
            <a:ext cx="25400" cy="1162248"/>
          </a:xfrm>
          <a:prstGeom prst="rect">
            <a:avLst/>
          </a:prstGeom>
          <a:solidFill>
            <a:srgbClr val="FF954F"/>
          </a:solidFill>
          <a:ln/>
        </p:spPr>
      </p:sp>
      <p:sp>
        <p:nvSpPr>
          <p:cNvPr id="10" name="Text 7"/>
          <p:cNvSpPr/>
          <p:nvPr/>
        </p:nvSpPr>
        <p:spPr>
          <a:xfrm>
            <a:off x="5233492" y="6044605"/>
            <a:ext cx="6297018" cy="196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2"/>
              </a:lnSpc>
            </a:pPr>
            <a:r>
              <a:rPr lang="ru-RU" sz="1167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    </a:t>
            </a:r>
            <a:r>
              <a:rPr lang="en-US" sz="1167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г. Тирасполь, 2025 г.</a:t>
            </a:r>
            <a:endParaRPr lang="en-US" sz="11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флаг Приднестровья фон, 15 картинки Фото и HD рисунок для бесплатной  загрузки | Pngtree">
            <a:extLst>
              <a:ext uri="{FF2B5EF4-FFF2-40B4-BE49-F238E27FC236}">
                <a16:creationId xmlns:a16="http://schemas.microsoft.com/office/drawing/2014/main" id="{87C2D497-88F6-4D78-9FDD-B8ADBC41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955" y="686903"/>
            <a:ext cx="211855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Топ-10 фото. Как выглядит Приднестровье в instagram? | Vtranse">
            <a:extLst>
              <a:ext uri="{FF2B5EF4-FFF2-40B4-BE49-F238E27FC236}">
                <a16:creationId xmlns:a16="http://schemas.microsoft.com/office/drawing/2014/main" id="{CF49627D-8407-46F4-AEBD-DB4553CC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3" y="755932"/>
            <a:ext cx="4788553" cy="528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3838B8-D8CC-41BF-A5D8-5CF8216368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46" y="5369609"/>
            <a:ext cx="1434309" cy="815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633214"/>
            <a:ext cx="7844632" cy="706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41"/>
              </a:lnSpc>
            </a:pPr>
            <a:r>
              <a:rPr lang="ru-RU" sz="4250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          Богатство Приднестровья – её Люди</a:t>
            </a:r>
            <a:endParaRPr lang="en-US" sz="4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2"/>
          <p:cNvSpPr/>
          <p:nvPr/>
        </p:nvSpPr>
        <p:spPr>
          <a:xfrm>
            <a:off x="661492" y="5232599"/>
            <a:ext cx="10869018" cy="992088"/>
          </a:xfrm>
          <a:prstGeom prst="roundRect">
            <a:avLst>
              <a:gd name="adj" fmla="val 8002"/>
            </a:avLst>
          </a:prstGeom>
          <a:solidFill>
            <a:srgbClr val="FFD1B3"/>
          </a:solidFill>
          <a:ln/>
        </p:spPr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A92058-3871-40C2-82B4-54E4E4B28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7" y="1452653"/>
            <a:ext cx="4000033" cy="2487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9EC3EE-442D-4990-9551-846C22453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60" y="3429000"/>
            <a:ext cx="4733880" cy="2960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2D71D8-C565-4860-A7FB-835D91F5B2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73" y="1381901"/>
            <a:ext cx="4230047" cy="2379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41874021-5378-4CCD-9EFE-3E92425CF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39750"/>
            <a:ext cx="4575894" cy="442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C7EC6F-0A70-47EE-AC09-4539A9C74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18" y="1430809"/>
            <a:ext cx="4909315" cy="39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67239" y="679174"/>
            <a:ext cx="5829680" cy="1274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75"/>
              </a:lnSpc>
            </a:pPr>
            <a:r>
              <a:rPr lang="ru-RU" sz="3375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                </a:t>
            </a:r>
            <a:r>
              <a:rPr lang="en-US" sz="3375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Описание</a:t>
            </a:r>
            <a:r>
              <a:rPr lang="en-US" sz="3375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endParaRPr lang="ru-RU" sz="3375" dirty="0">
              <a:solidFill>
                <a:srgbClr val="532418"/>
              </a:solidFill>
              <a:latin typeface="Times New Roman" panose="02020603050405020304" pitchFamily="18" charset="0"/>
              <a:ea typeface="Marcellus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4375"/>
              </a:lnSpc>
            </a:pPr>
            <a:r>
              <a:rPr lang="ru-RU" sz="3375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  в</a:t>
            </a:r>
            <a:r>
              <a:rPr lang="en-US" sz="3375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оспитательной</a:t>
            </a:r>
            <a:r>
              <a:rPr lang="en-US" sz="3375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3375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п</a:t>
            </a:r>
            <a:r>
              <a:rPr lang="en-US" sz="3375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рактики</a:t>
            </a:r>
            <a:endParaRPr lang="en-US" sz="33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56258" y="2013347"/>
            <a:ext cx="6221115" cy="279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ru-RU" sz="1667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                    </a:t>
            </a:r>
            <a:r>
              <a:rPr lang="en-US" sz="166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Классный</a:t>
            </a:r>
            <a:r>
              <a:rPr lang="en-US" sz="1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час: «Приднестровье – земля единства и любви»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523082" y="2516783"/>
            <a:ext cx="3212207" cy="1677690"/>
          </a:xfrm>
          <a:prstGeom prst="roundRect">
            <a:avLst>
              <a:gd name="adj" fmla="val 5450"/>
            </a:avLst>
          </a:prstGeom>
          <a:solidFill>
            <a:srgbClr val="FFFFF4">
              <a:alpha val="95000"/>
            </a:srgbClr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04031" y="2516783"/>
            <a:ext cx="76200" cy="1677690"/>
          </a:xfrm>
          <a:prstGeom prst="roundRect">
            <a:avLst>
              <a:gd name="adj" fmla="val 82387"/>
            </a:avLst>
          </a:prstGeom>
          <a:solidFill>
            <a:srgbClr val="FF954F"/>
          </a:solidFill>
          <a:ln/>
        </p:spPr>
      </p:sp>
      <p:sp>
        <p:nvSpPr>
          <p:cNvPr id="7" name="Text 4"/>
          <p:cNvSpPr/>
          <p:nvPr/>
        </p:nvSpPr>
        <p:spPr>
          <a:xfrm>
            <a:off x="748705" y="2685257"/>
            <a:ext cx="2148582" cy="279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Место в </a:t>
            </a:r>
            <a:r>
              <a:rPr lang="ru-RU" sz="1667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п</a:t>
            </a:r>
            <a:r>
              <a:rPr lang="en-US" sz="1667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рограмме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705" y="3054152"/>
            <a:ext cx="2818110" cy="971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Практика отражена в разделе «Воспитание патриотизма, гражданственности и уважения к культурным традициям народов Приднестровья».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3997523" y="2516783"/>
            <a:ext cx="3212207" cy="1677690"/>
          </a:xfrm>
          <a:prstGeom prst="roundRect">
            <a:avLst>
              <a:gd name="adj" fmla="val 5450"/>
            </a:avLst>
          </a:prstGeom>
          <a:solidFill>
            <a:srgbClr val="FFFFF4">
              <a:alpha val="95000"/>
            </a:srgbClr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3865662" y="2516783"/>
            <a:ext cx="76200" cy="1677690"/>
          </a:xfrm>
          <a:prstGeom prst="roundRect">
            <a:avLst>
              <a:gd name="adj" fmla="val 82387"/>
            </a:avLst>
          </a:prstGeom>
          <a:solidFill>
            <a:srgbClr val="FF954F"/>
          </a:solidFill>
          <a:ln/>
        </p:spPr>
      </p:sp>
      <p:sp>
        <p:nvSpPr>
          <p:cNvPr id="11" name="Text 8"/>
          <p:cNvSpPr/>
          <p:nvPr/>
        </p:nvSpPr>
        <p:spPr>
          <a:xfrm>
            <a:off x="4110335" y="2685257"/>
            <a:ext cx="2148582" cy="279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667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en-US" sz="1667" dirty="0">
              <a:solidFill>
                <a:srgbClr val="6753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110335" y="3054152"/>
            <a:ext cx="2818110" cy="971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Приднестровье — многонациональный край (более 70 этнических групп). Актуально для сохранения мира, гармонии и единства в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Shape 10"/>
          <p:cNvSpPr/>
          <p:nvPr/>
        </p:nvSpPr>
        <p:spPr>
          <a:xfrm>
            <a:off x="523082" y="4343896"/>
            <a:ext cx="3212207" cy="1677690"/>
          </a:xfrm>
          <a:prstGeom prst="roundRect">
            <a:avLst>
              <a:gd name="adj" fmla="val 5450"/>
            </a:avLst>
          </a:prstGeom>
          <a:solidFill>
            <a:srgbClr val="FFFFF4">
              <a:alpha val="95000"/>
            </a:srgbClr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504031" y="4343896"/>
            <a:ext cx="76200" cy="1677690"/>
          </a:xfrm>
          <a:prstGeom prst="roundRect">
            <a:avLst>
              <a:gd name="adj" fmla="val 82387"/>
            </a:avLst>
          </a:prstGeom>
          <a:solidFill>
            <a:srgbClr val="FF954F"/>
          </a:solidFill>
          <a:ln/>
        </p:spPr>
      </p:sp>
      <p:sp>
        <p:nvSpPr>
          <p:cNvPr id="15" name="Text 12"/>
          <p:cNvSpPr/>
          <p:nvPr/>
        </p:nvSpPr>
        <p:spPr>
          <a:xfrm>
            <a:off x="748705" y="4512370"/>
            <a:ext cx="2148582" cy="279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Аннотация</a:t>
            </a:r>
            <a:endParaRPr lang="en-US" sz="1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48705" y="4881265"/>
            <a:ext cx="2818110" cy="971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традициями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праздниками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ПМР,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6" name="Picture 8" descr="Приднестровье: опасность растёт. Что может сделать Тирасполь? | Аналитика |  TDInform">
            <a:extLst>
              <a:ext uri="{FF2B5EF4-FFF2-40B4-BE49-F238E27FC236}">
                <a16:creationId xmlns:a16="http://schemas.microsoft.com/office/drawing/2014/main" id="{889BD11A-9D27-4C7A-8F9F-1F9D8C8C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92" y="679289"/>
            <a:ext cx="4238625" cy="545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06348" y="716954"/>
            <a:ext cx="1570888" cy="290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41"/>
              </a:lnSpc>
            </a:pPr>
            <a:r>
              <a:rPr lang="en-US" sz="3500" b="1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Цель и </a:t>
            </a:r>
            <a:r>
              <a:rPr lang="ru-RU" sz="3500" b="1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з</a:t>
            </a:r>
            <a:r>
              <a:rPr lang="en-US" sz="3500" b="1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адачи</a:t>
            </a:r>
            <a:r>
              <a:rPr lang="en-US" sz="3500" b="1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302565" y="1243012"/>
            <a:ext cx="6870704" cy="290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625"/>
              </a:lnSpc>
            </a:pPr>
            <a:r>
              <a:rPr lang="en-US" sz="2792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Воспитание</a:t>
            </a:r>
            <a:r>
              <a:rPr lang="en-US" sz="2792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en-US" sz="2792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единства</a:t>
            </a:r>
            <a:r>
              <a:rPr lang="en-US" sz="2792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и </a:t>
            </a:r>
            <a:r>
              <a:rPr lang="en-US" sz="2792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гордости</a:t>
            </a:r>
            <a:r>
              <a:rPr lang="en-US" sz="2792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en-US" sz="2792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за</a:t>
            </a:r>
            <a:r>
              <a:rPr lang="en-US" sz="2792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en-US" sz="2792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родной</a:t>
            </a:r>
            <a:r>
              <a:rPr lang="en-US" sz="2792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en-US" sz="2792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край</a:t>
            </a:r>
            <a:endParaRPr lang="en-US" sz="279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18153" y="2078935"/>
            <a:ext cx="3640081" cy="1216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83"/>
              </a:lnSpc>
            </a:pPr>
            <a:r>
              <a:rPr lang="en-US" sz="1500" b="1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Цель: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Познакомить учащихся с многонациональным составом Приднестровья, воспитать уважение к представителям разных народов, развить толерантность, патриотизм и чувство гордости за родной край.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143203" y="1940322"/>
            <a:ext cx="349151" cy="349151"/>
          </a:xfrm>
          <a:prstGeom prst="roundRect">
            <a:avLst>
              <a:gd name="adj" fmla="val 18671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183882" y="1940819"/>
            <a:ext cx="267693" cy="348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2083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1</a:t>
            </a:r>
            <a:endParaRPr lang="en-US" sz="208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647532" y="1940818"/>
            <a:ext cx="2336149" cy="279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5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Ознакомление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647532" y="2433935"/>
            <a:ext cx="6007497" cy="201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83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Ознакомить учащихся с народами Приднестровья</a:t>
            </a:r>
            <a:r>
              <a:rPr lang="en-US" sz="1208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.</a:t>
            </a:r>
            <a:endParaRPr lang="en-US" sz="12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143203" y="2946004"/>
            <a:ext cx="349151" cy="349151"/>
          </a:xfrm>
          <a:prstGeom prst="roundRect">
            <a:avLst>
              <a:gd name="adj" fmla="val 18671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183882" y="2946500"/>
            <a:ext cx="267693" cy="348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2083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2</a:t>
            </a:r>
            <a:endParaRPr lang="en-US" sz="208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605166" y="2989683"/>
            <a:ext cx="2807295" cy="290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5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Культурные</a:t>
            </a:r>
            <a:r>
              <a:rPr lang="en-US" sz="175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175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о</a:t>
            </a:r>
            <a:r>
              <a:rPr lang="en-US" sz="175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собенности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647532" y="3439617"/>
            <a:ext cx="6007497" cy="40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83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Раскрыть культурные особенности, традиции и праздники народов региона.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5143203" y="4153396"/>
            <a:ext cx="349151" cy="349151"/>
          </a:xfrm>
          <a:prstGeom prst="roundRect">
            <a:avLst>
              <a:gd name="adj" fmla="val 18671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183882" y="4153893"/>
            <a:ext cx="267693" cy="348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2083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 13"/>
          <p:cNvSpPr/>
          <p:nvPr/>
        </p:nvSpPr>
        <p:spPr>
          <a:xfrm>
            <a:off x="5647532" y="4201815"/>
            <a:ext cx="2764929" cy="290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5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Уважение и </a:t>
            </a:r>
            <a:r>
              <a:rPr lang="ru-RU" sz="175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д</a:t>
            </a:r>
            <a:r>
              <a:rPr lang="en-US" sz="175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ружелюбие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647532" y="4647009"/>
            <a:ext cx="6007497" cy="40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83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Развивать уважение к разнообразию и воспитывать дружелюбие в многонациональном обществе.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5053380" y="5350074"/>
            <a:ext cx="349151" cy="349151"/>
          </a:xfrm>
          <a:prstGeom prst="roundRect">
            <a:avLst>
              <a:gd name="adj" fmla="val 18671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183882" y="5361286"/>
            <a:ext cx="267693" cy="348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en-US" sz="2083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4</a:t>
            </a:r>
            <a:endParaRPr lang="en-US" sz="208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647532" y="5409207"/>
            <a:ext cx="2231132" cy="290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5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Чувство</a:t>
            </a:r>
            <a:r>
              <a:rPr lang="en-US" sz="175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175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</a:t>
            </a:r>
            <a:r>
              <a:rPr lang="en-US" sz="175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динства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647532" y="5854403"/>
            <a:ext cx="6007497" cy="40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83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Способствовать формированию чувства единства и принадлежности к родной земле.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103A12-B7E2-4E26-A4AD-0F187A623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8" y="3562848"/>
            <a:ext cx="3689986" cy="243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50674" y="695739"/>
            <a:ext cx="5396288" cy="533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875"/>
              </a:lnSpc>
            </a:pPr>
            <a:r>
              <a:rPr lang="en-US" sz="366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Планируемые</a:t>
            </a:r>
            <a:r>
              <a:rPr lang="en-US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</a:t>
            </a:r>
            <a:r>
              <a:rPr lang="en-US" sz="366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езультаты</a:t>
            </a:r>
            <a:endParaRPr lang="en-US" sz="3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79933" y="1478062"/>
            <a:ext cx="19050" cy="4769743"/>
          </a:xfrm>
          <a:prstGeom prst="roundRect">
            <a:avLst>
              <a:gd name="adj" fmla="val 365372"/>
            </a:avLst>
          </a:prstGeom>
          <a:solidFill>
            <a:srgbClr val="FFE0CC"/>
          </a:solidFill>
          <a:ln/>
        </p:spPr>
      </p:sp>
      <p:sp>
        <p:nvSpPr>
          <p:cNvPr id="5" name="Shape 2"/>
          <p:cNvSpPr/>
          <p:nvPr/>
        </p:nvSpPr>
        <p:spPr>
          <a:xfrm>
            <a:off x="598984" y="1478062"/>
            <a:ext cx="6460133" cy="2033389"/>
          </a:xfrm>
          <a:prstGeom prst="rect">
            <a:avLst/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4680" y="1662807"/>
            <a:ext cx="3419574" cy="371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17"/>
              </a:lnSpc>
            </a:pPr>
            <a:r>
              <a:rPr lang="en-US" sz="2000" b="1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Личностные</a:t>
            </a:r>
            <a:r>
              <a:rPr lang="en-US" sz="2000" b="1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</a:t>
            </a:r>
            <a:r>
              <a:rPr lang="en-US" sz="2000" b="1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езультаты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64679" y="2133799"/>
            <a:ext cx="6109693" cy="43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1667"/>
              </a:lnSpc>
              <a:buSzPct val="100000"/>
              <a:buChar char="•"/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Формирование гражданской идентичности и сопричастности к судьбе родного края.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4679" y="2622550"/>
            <a:ext cx="6109693" cy="43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1667"/>
              </a:lnSpc>
              <a:buSzPct val="100000"/>
              <a:buChar char="•"/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Развитие уважительного отношения к культуре, языку и традициям народов ПМР.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4679" y="3111302"/>
            <a:ext cx="6109693" cy="2154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1667"/>
              </a:lnSpc>
              <a:buSzPct val="100000"/>
              <a:buChar char="•"/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Повышение уровня патриотического самосознания.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98984" y="3842842"/>
            <a:ext cx="6460133" cy="2404963"/>
          </a:xfrm>
          <a:prstGeom prst="rect">
            <a:avLst/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64679" y="4027587"/>
            <a:ext cx="6109693" cy="743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17"/>
              </a:lnSpc>
            </a:pPr>
            <a:r>
              <a:rPr lang="en-US" sz="2250" b="1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Метапредметные и </a:t>
            </a:r>
            <a:r>
              <a:rPr lang="ru-RU" sz="2250" b="1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с</a:t>
            </a:r>
            <a:r>
              <a:rPr lang="en-US" sz="2250" b="1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оциальные</a:t>
            </a:r>
            <a:r>
              <a:rPr lang="en-US" sz="2250" b="1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2250" b="1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</a:t>
            </a:r>
            <a:r>
              <a:rPr lang="en-US" sz="2250" b="1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езультаты</a:t>
            </a:r>
            <a:endParaRPr lang="en-US" sz="2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64679" y="4870153"/>
            <a:ext cx="6109693" cy="43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1667"/>
              </a:lnSpc>
              <a:buSzPct val="100000"/>
              <a:buChar char="•"/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Умение работать в команде и участвовать в коллективных проектах.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64679" y="5300961"/>
            <a:ext cx="6109693" cy="273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1667"/>
              </a:lnSpc>
              <a:buSzPct val="100000"/>
              <a:buChar char="•"/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Повышение уровня коммуникативной культуры и толерантности.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64679" y="5632252"/>
            <a:ext cx="6109693" cy="43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1667"/>
              </a:lnSpc>
              <a:buSzPct val="100000"/>
              <a:buChar char="•"/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интереса к участию в патриотических акциях и культурных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инициативах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D89173F-F1D3-468C-B94E-91F08CF69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12" y="807357"/>
            <a:ext cx="4349155" cy="5255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32417" y="1167848"/>
            <a:ext cx="5210341" cy="947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41"/>
              </a:lnSpc>
            </a:pPr>
            <a:r>
              <a:rPr lang="en-US" sz="4250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Ресурсы и </a:t>
            </a:r>
            <a:r>
              <a:rPr lang="ru-RU" sz="4250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а</a:t>
            </a:r>
            <a:r>
              <a:rPr lang="en-US" sz="4250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удитория</a:t>
            </a:r>
            <a:endParaRPr lang="en-US" sz="4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962979" y="1805609"/>
            <a:ext cx="4919869" cy="1145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Мероприятие рассчитано на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учеников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srgbClr val="67534F"/>
              </a:solidFill>
              <a:latin typeface="Times New Roman" panose="02020603050405020304" pitchFamily="18" charset="0"/>
              <a:ea typeface="Montserrat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1917"/>
              </a:lnSpc>
            </a:pPr>
            <a:r>
              <a:rPr lang="ru-RU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        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7 класса (20–30 человек).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787" y="2764316"/>
            <a:ext cx="567035" cy="5670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1492" y="3754537"/>
            <a:ext cx="2717205" cy="353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25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Кадровые</a:t>
            </a:r>
            <a:r>
              <a:rPr lang="en-US" sz="2125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2125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</a:t>
            </a:r>
            <a:r>
              <a:rPr lang="en-US" sz="2125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есурсы</a:t>
            </a:r>
            <a:endParaRPr lang="en-US" sz="21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61492" y="4221163"/>
            <a:ext cx="3465513" cy="1228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Классный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руководитель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(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организатор), учителя украинского, молдавского языка, музыки, истории (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 4"/>
          <p:cNvSpPr/>
          <p:nvPr/>
        </p:nvSpPr>
        <p:spPr>
          <a:xfrm>
            <a:off x="4363244" y="4296834"/>
            <a:ext cx="2870795" cy="333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25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Технические</a:t>
            </a:r>
            <a:r>
              <a:rPr lang="en-US" sz="2125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2125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</a:t>
            </a:r>
            <a:r>
              <a:rPr lang="en-US" sz="2125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есурсы</a:t>
            </a:r>
            <a:endParaRPr lang="en-US" sz="2125" dirty="0">
              <a:solidFill>
                <a:srgbClr val="67534F"/>
              </a:solidFill>
              <a:latin typeface="Times New Roman" panose="02020603050405020304" pitchFamily="18" charset="0"/>
              <a:ea typeface="Marcellus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286251" y="4770438"/>
            <a:ext cx="3249083" cy="540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Компьютер, проектор, экран, мультимедийное оборудование,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микрофоны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4996" y="2951262"/>
            <a:ext cx="567035" cy="56703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064996" y="4413250"/>
            <a:ext cx="2717205" cy="78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25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Материалы</a:t>
            </a:r>
            <a:endParaRPr lang="en-US" sz="2125" dirty="0">
              <a:solidFill>
                <a:srgbClr val="67534F"/>
              </a:solidFill>
              <a:latin typeface="Times New Roman" panose="02020603050405020304" pitchFamily="18" charset="0"/>
              <a:ea typeface="Marcellus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747001" y="4958159"/>
            <a:ext cx="3783508" cy="491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Презентации, видеоролики («Народы Приднестровья»), государственная символика ПМР, народные костюмы, музыкальные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записи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50BD40F-79F9-4D12-8D7D-B47C3BB6E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373" y="704816"/>
            <a:ext cx="5210341" cy="351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17083" y="592666"/>
            <a:ext cx="5990167" cy="1683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91"/>
              </a:lnSpc>
            </a:pPr>
            <a:r>
              <a:rPr lang="ru-RU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   </a:t>
            </a:r>
            <a:r>
              <a:rPr lang="en-US" sz="366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Форма</a:t>
            </a:r>
            <a:r>
              <a:rPr lang="en-US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</a:t>
            </a:r>
            <a:r>
              <a:rPr lang="en-US" sz="366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еализации</a:t>
            </a:r>
            <a:r>
              <a:rPr lang="en-US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: </a:t>
            </a:r>
            <a:r>
              <a:rPr lang="ru-RU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и</a:t>
            </a:r>
            <a:r>
              <a:rPr lang="en-US" sz="366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нтерактивный</a:t>
            </a:r>
            <a:r>
              <a:rPr lang="en-US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</a:t>
            </a:r>
            <a:r>
              <a:rPr lang="en-US" sz="366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лассный</a:t>
            </a:r>
            <a:r>
              <a:rPr lang="en-US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366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ч</a:t>
            </a:r>
            <a:r>
              <a:rPr lang="en-US" sz="366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ас</a:t>
            </a:r>
            <a:endParaRPr lang="en-US" sz="3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37121" y="1830918"/>
            <a:ext cx="6112470" cy="1113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ru-RU" sz="125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               </a:t>
            </a:r>
            <a:r>
              <a:rPr lang="en-US" sz="1250" dirty="0" err="1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Мероприятие</a:t>
            </a:r>
            <a:r>
              <a:rPr lang="en-US" sz="125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реализуется в рамках </a:t>
            </a:r>
            <a:r>
              <a:rPr lang="en-US" sz="1250" dirty="0" err="1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недели</a:t>
            </a:r>
            <a:r>
              <a:rPr lang="en-US" sz="125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гражданско</a:t>
            </a:r>
            <a:r>
              <a:rPr lang="en-US" sz="125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-</a:t>
            </a:r>
            <a:r>
              <a:rPr lang="ru-RU" sz="125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ts val="1667"/>
              </a:lnSpc>
            </a:pPr>
            <a:r>
              <a:rPr lang="ru-RU" sz="125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                       п</a:t>
            </a:r>
            <a:r>
              <a:rPr lang="en-US" sz="1250" dirty="0" err="1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атриотического</a:t>
            </a:r>
            <a:r>
              <a:rPr lang="en-US" sz="125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воспитания (октябрь – ноябрь).</a:t>
            </a:r>
            <a:endParaRPr lang="en-US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53765" y="3127276"/>
            <a:ext cx="19050" cy="3282256"/>
          </a:xfrm>
          <a:prstGeom prst="roundRect">
            <a:avLst>
              <a:gd name="adj" fmla="val 359357"/>
            </a:avLst>
          </a:prstGeom>
          <a:solidFill>
            <a:srgbClr val="FFE0CC"/>
          </a:solidFill>
          <a:ln/>
        </p:spPr>
      </p:sp>
      <p:sp>
        <p:nvSpPr>
          <p:cNvPr id="6" name="Shape 3"/>
          <p:cNvSpPr/>
          <p:nvPr/>
        </p:nvSpPr>
        <p:spPr>
          <a:xfrm>
            <a:off x="918071" y="3301107"/>
            <a:ext cx="488950" cy="19050"/>
          </a:xfrm>
          <a:prstGeom prst="roundRect">
            <a:avLst>
              <a:gd name="adj" fmla="val 359357"/>
            </a:avLst>
          </a:prstGeom>
          <a:solidFill>
            <a:srgbClr val="FFE0CC"/>
          </a:solidFill>
          <a:ln/>
        </p:spPr>
      </p:sp>
      <p:sp>
        <p:nvSpPr>
          <p:cNvPr id="7" name="Shape 4"/>
          <p:cNvSpPr/>
          <p:nvPr/>
        </p:nvSpPr>
        <p:spPr>
          <a:xfrm>
            <a:off x="570409" y="3127276"/>
            <a:ext cx="366713" cy="366713"/>
          </a:xfrm>
          <a:prstGeom prst="roundRect">
            <a:avLst>
              <a:gd name="adj" fmla="val 18668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13222" y="3127921"/>
            <a:ext cx="281087" cy="365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1</a:t>
            </a:r>
            <a:endParaRPr lang="en-US" sz="22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68748" y="3178175"/>
            <a:ext cx="2791420" cy="3045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833" b="1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Знакомство с </a:t>
            </a:r>
            <a:r>
              <a:rPr lang="ru-RU" sz="1833" b="1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</a:t>
            </a:r>
            <a:r>
              <a:rPr lang="en-US" sz="1833" b="1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ультурой</a:t>
            </a:r>
            <a:endParaRPr lang="en-US" sz="18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568748" y="3580408"/>
            <a:ext cx="5480844" cy="4236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Инсценировки, народные танцы, поэтические чтения и музыкальные номера.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18071" y="4503837"/>
            <a:ext cx="488950" cy="19050"/>
          </a:xfrm>
          <a:prstGeom prst="roundRect">
            <a:avLst>
              <a:gd name="adj" fmla="val 359357"/>
            </a:avLst>
          </a:prstGeom>
          <a:solidFill>
            <a:srgbClr val="FFE0CC"/>
          </a:solidFill>
          <a:ln/>
        </p:spPr>
      </p:sp>
      <p:sp>
        <p:nvSpPr>
          <p:cNvPr id="12" name="Shape 9"/>
          <p:cNvSpPr/>
          <p:nvPr/>
        </p:nvSpPr>
        <p:spPr>
          <a:xfrm>
            <a:off x="570409" y="4330006"/>
            <a:ext cx="366713" cy="366713"/>
          </a:xfrm>
          <a:prstGeom prst="roundRect">
            <a:avLst>
              <a:gd name="adj" fmla="val 18668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13222" y="4330650"/>
            <a:ext cx="281087" cy="365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2</a:t>
            </a:r>
            <a:endParaRPr lang="en-US" sz="22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568747" y="4182174"/>
            <a:ext cx="2342952" cy="404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833" b="1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Интерактив</a:t>
            </a:r>
            <a:endParaRPr lang="en-US" sz="18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68748" y="4565160"/>
            <a:ext cx="5480844" cy="620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125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«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народ по традиции» и викторина «Знаешь ли ты свой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16" name="Shape 13"/>
          <p:cNvSpPr/>
          <p:nvPr/>
        </p:nvSpPr>
        <p:spPr>
          <a:xfrm>
            <a:off x="918071" y="5706567"/>
            <a:ext cx="488950" cy="19050"/>
          </a:xfrm>
          <a:prstGeom prst="roundRect">
            <a:avLst>
              <a:gd name="adj" fmla="val 359357"/>
            </a:avLst>
          </a:prstGeom>
          <a:solidFill>
            <a:srgbClr val="FFE0CC"/>
          </a:solidFill>
          <a:ln/>
        </p:spPr>
      </p:sp>
      <p:sp>
        <p:nvSpPr>
          <p:cNvPr id="17" name="Shape 14"/>
          <p:cNvSpPr/>
          <p:nvPr/>
        </p:nvSpPr>
        <p:spPr>
          <a:xfrm>
            <a:off x="570409" y="5532735"/>
            <a:ext cx="366713" cy="366713"/>
          </a:xfrm>
          <a:prstGeom prst="roundRect">
            <a:avLst>
              <a:gd name="adj" fmla="val 18668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13222" y="5533380"/>
            <a:ext cx="281087" cy="365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3</a:t>
            </a:r>
            <a:endParaRPr lang="en-US" sz="22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568747" y="5323583"/>
            <a:ext cx="2342952" cy="382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ru-RU" sz="1833" b="1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Творческая рефлексия </a:t>
            </a:r>
            <a:endParaRPr lang="en-US" sz="1833" b="1" dirty="0">
              <a:solidFill>
                <a:srgbClr val="67534F"/>
              </a:solidFill>
              <a:latin typeface="Times New Roman" panose="02020603050405020304" pitchFamily="18" charset="0"/>
              <a:ea typeface="Marcellu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568748" y="5706568"/>
            <a:ext cx="5480844" cy="702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67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«Цветка дружбы» — участники пишут на лепестках слова, символизирующие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Приднестровье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4" descr="Акция «Цветок дружбы» — Котовский индустриальный техникум">
            <a:extLst>
              <a:ext uri="{FF2B5EF4-FFF2-40B4-BE49-F238E27FC236}">
                <a16:creationId xmlns:a16="http://schemas.microsoft.com/office/drawing/2014/main" id="{E681111D-C03D-4D50-8634-A84C2B49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1" y="834876"/>
            <a:ext cx="4230984" cy="5273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82347" y="717121"/>
            <a:ext cx="4724358" cy="401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41"/>
              </a:lnSpc>
            </a:pPr>
            <a:r>
              <a:rPr lang="en-US" sz="3875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Количественные</a:t>
            </a:r>
            <a:r>
              <a:rPr lang="en-US" sz="3875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3875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</a:t>
            </a:r>
            <a:r>
              <a:rPr lang="en-US" sz="3875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езультаты</a:t>
            </a:r>
            <a:endParaRPr lang="en-US" sz="38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882347" y="1462882"/>
            <a:ext cx="8706700" cy="223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50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Практика продемонстрировала высокую вовлеченность и продуктивность.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2953" y="1966616"/>
            <a:ext cx="3518495" cy="568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458"/>
              </a:lnSpc>
            </a:pPr>
            <a:r>
              <a:rPr lang="en-US" sz="4458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2</a:t>
            </a:r>
            <a:r>
              <a:rPr lang="ru-RU" sz="4458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3</a:t>
            </a:r>
            <a:endParaRPr lang="en-US" sz="44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23950" y="2503786"/>
            <a:ext cx="2476401" cy="568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ru-RU" sz="1917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у</a:t>
            </a:r>
            <a:r>
              <a:rPr lang="en-US" sz="1917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частник</a:t>
            </a:r>
            <a:r>
              <a:rPr lang="ru-RU" sz="1917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а</a:t>
            </a:r>
            <a:endParaRPr lang="en-US" sz="191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02953" y="3175496"/>
            <a:ext cx="3518495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50"/>
              </a:lnSpc>
            </a:pP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Учащиеся, принявшие участие в мероприятии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336753" y="1789908"/>
            <a:ext cx="3518495" cy="568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458"/>
              </a:lnSpc>
            </a:pPr>
            <a:r>
              <a:rPr lang="en-US" sz="4458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8" name="Text 6"/>
          <p:cNvSpPr/>
          <p:nvPr/>
        </p:nvSpPr>
        <p:spPr>
          <a:xfrm>
            <a:off x="4857750" y="2275418"/>
            <a:ext cx="2476401" cy="306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ru-RU" sz="1917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в</a:t>
            </a:r>
            <a:r>
              <a:rPr lang="en-US" sz="1917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овлеченность</a:t>
            </a:r>
            <a:endParaRPr lang="ru-RU" sz="1917" dirty="0">
              <a:solidFill>
                <a:srgbClr val="67534F"/>
              </a:solidFill>
              <a:latin typeface="Times New Roman" panose="02020603050405020304" pitchFamily="18" charset="0"/>
              <a:ea typeface="Marcellus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endParaRPr lang="en-US" sz="1917" dirty="0">
              <a:solidFill>
                <a:srgbClr val="67534F"/>
              </a:solidFill>
              <a:latin typeface="Times New Roman" panose="02020603050405020304" pitchFamily="18" charset="0"/>
              <a:ea typeface="Marcellus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336753" y="2607171"/>
            <a:ext cx="3518495" cy="1239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50"/>
              </a:lnSpc>
            </a:pPr>
            <a:r>
              <a:rPr lang="en-US" sz="1667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вовлечены в интерактивные игры, викторину и </a:t>
            </a:r>
            <a:r>
              <a:rPr lang="en-US" sz="1667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</a:t>
            </a: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7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8"/>
          <p:cNvSpPr/>
          <p:nvPr/>
        </p:nvSpPr>
        <p:spPr>
          <a:xfrm>
            <a:off x="8070553" y="1991206"/>
            <a:ext cx="3518495" cy="568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458"/>
              </a:lnSpc>
            </a:pPr>
            <a:r>
              <a:rPr lang="en-US" sz="4458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5</a:t>
            </a:r>
            <a:endParaRPr lang="en-US" sz="44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344396" y="2750344"/>
            <a:ext cx="2970708" cy="321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00"/>
              </a:lnSpc>
            </a:pPr>
            <a:r>
              <a:rPr lang="ru-RU" sz="1917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т</a:t>
            </a:r>
            <a:r>
              <a:rPr lang="en-US" sz="1917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ворческих</a:t>
            </a:r>
            <a:r>
              <a:rPr lang="en-US" sz="1917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1917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м</a:t>
            </a:r>
            <a:r>
              <a:rPr lang="en-US" sz="1917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атериалов</a:t>
            </a:r>
            <a:endParaRPr lang="en-US" sz="1917" dirty="0">
              <a:solidFill>
                <a:srgbClr val="67534F"/>
              </a:solidFill>
              <a:latin typeface="Times New Roman" panose="02020603050405020304" pitchFamily="18" charset="0"/>
              <a:ea typeface="Marcellus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070553" y="3175496"/>
            <a:ext cx="3518495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50"/>
              </a:lnSpc>
            </a:pP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3 </a:t>
            </a:r>
            <a:r>
              <a:rPr lang="en-US" sz="1667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</a:t>
            </a: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7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</a:t>
            </a: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67" dirty="0">
              <a:solidFill>
                <a:srgbClr val="6753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750"/>
              </a:lnSpc>
            </a:pP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 </a:t>
            </a:r>
            <a:r>
              <a:rPr lang="en-US" sz="1667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видеопрезентации</a:t>
            </a:r>
            <a:r>
              <a:rPr lang="en-US" sz="1667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8" name="Picture 4" descr="Хора Маре»: на День Республики готовится многонациональный танец | Новости  Приднестровья">
            <a:extLst>
              <a:ext uri="{FF2B5EF4-FFF2-40B4-BE49-F238E27FC236}">
                <a16:creationId xmlns:a16="http://schemas.microsoft.com/office/drawing/2014/main" id="{80C08C35-EA1D-4A52-AC5A-66820B17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02000"/>
            <a:ext cx="4194506" cy="283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104404"/>
            <a:ext cx="7004248" cy="706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41"/>
              </a:lnSpc>
            </a:pPr>
            <a:r>
              <a:rPr lang="ru-RU" sz="4250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     </a:t>
            </a:r>
            <a:r>
              <a:rPr lang="en-US" sz="4250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Качественные</a:t>
            </a:r>
            <a:r>
              <a:rPr lang="en-US" sz="4250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4250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</a:t>
            </a:r>
            <a:r>
              <a:rPr lang="en-US" sz="4250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езультаты</a:t>
            </a:r>
            <a:endParaRPr lang="en-US" sz="4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61492" y="1886446"/>
            <a:ext cx="7948414" cy="565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416"/>
              </a:lnSpc>
            </a:pPr>
            <a:r>
              <a:rPr lang="ru-RU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   у</a:t>
            </a:r>
            <a:r>
              <a:rPr lang="en-US" sz="3417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крепление</a:t>
            </a:r>
            <a:r>
              <a:rPr lang="en-US" sz="3417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единства и патриотизма</a:t>
            </a:r>
            <a:endParaRPr lang="en-US" sz="341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61492" y="3018532"/>
            <a:ext cx="3496965" cy="2735064"/>
          </a:xfrm>
          <a:prstGeom prst="roundRect">
            <a:avLst>
              <a:gd name="adj" fmla="val 4458"/>
            </a:avLst>
          </a:prstGeom>
          <a:solidFill>
            <a:srgbClr val="FFFFF4">
              <a:alpha val="95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661492" y="2993132"/>
            <a:ext cx="3496965" cy="101600"/>
          </a:xfrm>
          <a:prstGeom prst="roundRect">
            <a:avLst>
              <a:gd name="adj" fmla="val 78139"/>
            </a:avLst>
          </a:prstGeom>
          <a:solidFill>
            <a:srgbClr val="FF954F"/>
          </a:solidFill>
          <a:ln/>
        </p:spPr>
      </p:sp>
      <p:sp>
        <p:nvSpPr>
          <p:cNvPr id="6" name="Shape 4"/>
          <p:cNvSpPr/>
          <p:nvPr/>
        </p:nvSpPr>
        <p:spPr>
          <a:xfrm>
            <a:off x="2126407" y="2735064"/>
            <a:ext cx="567035" cy="567035"/>
          </a:xfrm>
          <a:prstGeom prst="roundRect">
            <a:avLst>
              <a:gd name="adj" fmla="val 134383"/>
            </a:avLst>
          </a:prstGeom>
          <a:solidFill>
            <a:srgbClr val="FF954F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6468" y="2905126"/>
            <a:ext cx="226814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75903" y="3491012"/>
            <a:ext cx="2717205" cy="353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200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Патриотизм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75903" y="3957638"/>
            <a:ext cx="3068142" cy="982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патриотического и культурного воспитания, гордости за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Родину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Shape 7"/>
          <p:cNvSpPr/>
          <p:nvPr/>
        </p:nvSpPr>
        <p:spPr>
          <a:xfrm>
            <a:off x="4347518" y="3018532"/>
            <a:ext cx="3496965" cy="2735064"/>
          </a:xfrm>
          <a:prstGeom prst="roundRect">
            <a:avLst>
              <a:gd name="adj" fmla="val 4458"/>
            </a:avLst>
          </a:prstGeom>
          <a:solidFill>
            <a:srgbClr val="FFFFF4">
              <a:alpha val="95000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4347468" y="2993132"/>
            <a:ext cx="3496965" cy="101600"/>
          </a:xfrm>
          <a:prstGeom prst="roundRect">
            <a:avLst>
              <a:gd name="adj" fmla="val 78139"/>
            </a:avLst>
          </a:prstGeom>
          <a:solidFill>
            <a:srgbClr val="FF954F"/>
          </a:solidFill>
          <a:ln/>
        </p:spPr>
      </p:sp>
      <p:sp>
        <p:nvSpPr>
          <p:cNvPr id="12" name="Shape 9"/>
          <p:cNvSpPr/>
          <p:nvPr/>
        </p:nvSpPr>
        <p:spPr>
          <a:xfrm>
            <a:off x="5812383" y="2735064"/>
            <a:ext cx="567035" cy="567035"/>
          </a:xfrm>
          <a:prstGeom prst="roundRect">
            <a:avLst>
              <a:gd name="adj" fmla="val 134383"/>
            </a:avLst>
          </a:prstGeom>
          <a:solidFill>
            <a:srgbClr val="FF954F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2445" y="2905126"/>
            <a:ext cx="226814" cy="22681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561880" y="3491012"/>
            <a:ext cx="3068142" cy="706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00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Укрепление</a:t>
            </a:r>
            <a:r>
              <a:rPr lang="en-US" sz="200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к</a:t>
            </a:r>
            <a:r>
              <a:rPr lang="en-US" sz="200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оллектива</a:t>
            </a:r>
            <a:endParaRPr lang="en-US" sz="2000" dirty="0">
              <a:solidFill>
                <a:srgbClr val="67534F"/>
              </a:solidFill>
              <a:latin typeface="Times New Roman" panose="02020603050405020304" pitchFamily="18" charset="0"/>
              <a:ea typeface="Marcellus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4372869" y="4017065"/>
            <a:ext cx="3282603" cy="1522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Укрепился классный коллектив, повысился уровень взаимодействия между учащимися разных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национальностей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Shape 12"/>
          <p:cNvSpPr/>
          <p:nvPr/>
        </p:nvSpPr>
        <p:spPr>
          <a:xfrm>
            <a:off x="8033444" y="3018532"/>
            <a:ext cx="3496965" cy="2735064"/>
          </a:xfrm>
          <a:prstGeom prst="roundRect">
            <a:avLst>
              <a:gd name="adj" fmla="val 4458"/>
            </a:avLst>
          </a:prstGeom>
          <a:solidFill>
            <a:srgbClr val="FFFFF4">
              <a:alpha val="95000"/>
            </a:srgbClr>
          </a:solidFill>
          <a:ln/>
        </p:spPr>
      </p:sp>
      <p:sp>
        <p:nvSpPr>
          <p:cNvPr id="17" name="Shape 13"/>
          <p:cNvSpPr/>
          <p:nvPr/>
        </p:nvSpPr>
        <p:spPr>
          <a:xfrm>
            <a:off x="8033444" y="2993132"/>
            <a:ext cx="3496965" cy="101600"/>
          </a:xfrm>
          <a:prstGeom prst="roundRect">
            <a:avLst>
              <a:gd name="adj" fmla="val 78139"/>
            </a:avLst>
          </a:prstGeom>
          <a:solidFill>
            <a:srgbClr val="FF954F"/>
          </a:solidFill>
          <a:ln/>
        </p:spPr>
      </p:sp>
      <p:sp>
        <p:nvSpPr>
          <p:cNvPr id="18" name="Shape 14"/>
          <p:cNvSpPr/>
          <p:nvPr/>
        </p:nvSpPr>
        <p:spPr>
          <a:xfrm>
            <a:off x="9498360" y="2735064"/>
            <a:ext cx="567035" cy="567035"/>
          </a:xfrm>
          <a:prstGeom prst="roundRect">
            <a:avLst>
              <a:gd name="adj" fmla="val 134383"/>
            </a:avLst>
          </a:prstGeom>
          <a:solidFill>
            <a:srgbClr val="FF954F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8421" y="2905126"/>
            <a:ext cx="226814" cy="226814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247856" y="3491012"/>
            <a:ext cx="3068142" cy="706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00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Уважение к </a:t>
            </a:r>
            <a:r>
              <a:rPr lang="ru-RU" sz="2000" dirty="0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т</a:t>
            </a:r>
            <a:r>
              <a:rPr lang="en-US" sz="2000" dirty="0" err="1">
                <a:solidFill>
                  <a:srgbClr val="67534F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радициям</a:t>
            </a:r>
            <a:endParaRPr lang="en-US" sz="2000" dirty="0">
              <a:solidFill>
                <a:srgbClr val="67534F"/>
              </a:solidFill>
              <a:latin typeface="Times New Roman" panose="02020603050405020304" pitchFamily="18" charset="0"/>
              <a:ea typeface="Marcellus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8158369" y="3975136"/>
            <a:ext cx="3157628" cy="1276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17"/>
              </a:lnSpc>
            </a:pP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Формирование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уважения к </a:t>
            </a:r>
            <a:r>
              <a:rPr lang="ru-RU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национальным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традициям и сохранение дружелюбной атмосферы.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61F198A-A45D-40A8-8F2B-3DC6080CC7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94" y="603019"/>
            <a:ext cx="3515915" cy="235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1594" y="762000"/>
            <a:ext cx="6576814" cy="839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75"/>
              </a:lnSpc>
            </a:pPr>
            <a:r>
              <a:rPr lang="ru-RU" sz="3333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  </a:t>
            </a:r>
            <a:r>
              <a:rPr lang="en-US" sz="3333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Предполагаемое</a:t>
            </a:r>
            <a:r>
              <a:rPr lang="en-US" sz="3333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 </a:t>
            </a:r>
            <a:r>
              <a:rPr lang="ru-RU" sz="3333" dirty="0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п</a:t>
            </a:r>
            <a:r>
              <a:rPr lang="en-US" sz="3333" dirty="0" err="1">
                <a:solidFill>
                  <a:srgbClr val="532418"/>
                </a:solidFill>
                <a:latin typeface="Times New Roman" panose="02020603050405020304" pitchFamily="18" charset="0"/>
                <a:ea typeface="Marcellus" pitchFamily="34" charset="-122"/>
                <a:cs typeface="Times New Roman" panose="02020603050405020304" pitchFamily="18" charset="0"/>
              </a:rPr>
              <a:t>родолжение</a:t>
            </a:r>
            <a:endParaRPr lang="en-US" sz="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21594" y="1349871"/>
            <a:ext cx="6576814" cy="669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ru-RU" sz="1167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         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Планы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по расширению и закреплению достигнутых результатов.</a:t>
            </a:r>
            <a:endParaRPr lang="en-US" sz="11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599070" y="2199481"/>
            <a:ext cx="596206" cy="1053406"/>
          </a:xfrm>
          <a:prstGeom prst="roundRect">
            <a:avLst>
              <a:gd name="adj" fmla="val 360005"/>
            </a:avLst>
          </a:prstGeom>
          <a:solidFill>
            <a:srgbClr val="FFFFF4"/>
          </a:solidFill>
          <a:ln w="15240">
            <a:solidFill>
              <a:srgbClr val="FFE0CC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926" y="2614414"/>
            <a:ext cx="223540" cy="2235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457450" y="2425551"/>
            <a:ext cx="2381250" cy="278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ru-RU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500" b="1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</a:t>
            </a:r>
            <a:r>
              <a:rPr lang="en-US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500" b="1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лассных</a:t>
            </a:r>
            <a:r>
              <a:rPr lang="en-US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1500" b="1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асов</a:t>
            </a:r>
            <a:r>
              <a:rPr lang="ru-RU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500" b="1" dirty="0">
              <a:solidFill>
                <a:srgbClr val="6753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266825" y="2703810"/>
            <a:ext cx="5831582" cy="38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серии мероприятий на темы многонациональности и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Shape 5"/>
          <p:cNvSpPr/>
          <p:nvPr/>
        </p:nvSpPr>
        <p:spPr>
          <a:xfrm>
            <a:off x="521594" y="3389214"/>
            <a:ext cx="596206" cy="894258"/>
          </a:xfrm>
          <a:prstGeom prst="roundRect">
            <a:avLst>
              <a:gd name="adj" fmla="val 360005"/>
            </a:avLst>
          </a:prstGeom>
          <a:solidFill>
            <a:srgbClr val="FFFFF4"/>
          </a:solidFill>
          <a:ln w="15240">
            <a:solidFill>
              <a:srgbClr val="FFE0CC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926" y="3724573"/>
            <a:ext cx="223540" cy="22354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457451" y="3519240"/>
            <a:ext cx="952004" cy="297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ru-RU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500" b="1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endParaRPr lang="en-US" sz="1500" b="1" dirty="0">
              <a:solidFill>
                <a:srgbClr val="6753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266825" y="3906243"/>
            <a:ext cx="5831582" cy="193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выставок национальных блюд, костюмов и </a:t>
            </a:r>
            <a:endParaRPr lang="ru-RU" sz="1500" dirty="0">
              <a:solidFill>
                <a:srgbClr val="6753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быта</a:t>
            </a:r>
            <a:r>
              <a:rPr lang="en-US" sz="1167" dirty="0">
                <a:solidFill>
                  <a:srgbClr val="67534F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.</a:t>
            </a:r>
            <a:endParaRPr lang="en-US" sz="11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521594" y="4432499"/>
            <a:ext cx="596206" cy="894258"/>
          </a:xfrm>
          <a:prstGeom prst="roundRect">
            <a:avLst>
              <a:gd name="adj" fmla="val 360005"/>
            </a:avLst>
          </a:prstGeom>
          <a:solidFill>
            <a:srgbClr val="FFFFF4"/>
          </a:solidFill>
          <a:ln w="15240">
            <a:solidFill>
              <a:srgbClr val="FFE0CC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926" y="4767858"/>
            <a:ext cx="223540" cy="22354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2457450" y="4467920"/>
            <a:ext cx="1004193" cy="392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ru-RU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500" b="1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</a:t>
            </a:r>
            <a:r>
              <a:rPr lang="en-US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500" b="1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радиция</a:t>
            </a:r>
            <a:endParaRPr lang="en-US" sz="1500" b="1" dirty="0">
              <a:solidFill>
                <a:srgbClr val="6753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266825" y="4949528"/>
            <a:ext cx="5831582" cy="193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«Дня дружбы народов Приднестровья» в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Shape 11"/>
          <p:cNvSpPr/>
          <p:nvPr/>
        </p:nvSpPr>
        <p:spPr>
          <a:xfrm>
            <a:off x="521594" y="5475784"/>
            <a:ext cx="596206" cy="894258"/>
          </a:xfrm>
          <a:prstGeom prst="roundRect">
            <a:avLst>
              <a:gd name="adj" fmla="val 360005"/>
            </a:avLst>
          </a:prstGeom>
          <a:solidFill>
            <a:srgbClr val="FFFFF4"/>
          </a:solidFill>
          <a:ln w="15240">
            <a:solidFill>
              <a:srgbClr val="FFE0CC"/>
            </a:solidFill>
            <a:prstDash val="solid"/>
          </a:ln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926" y="5811143"/>
            <a:ext cx="223540" cy="22354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2457451" y="5624810"/>
            <a:ext cx="952004" cy="278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ru-RU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500" b="1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n-US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b="1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500" b="1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кциях</a:t>
            </a:r>
            <a:endParaRPr lang="en-US" sz="1500" b="1" dirty="0">
              <a:solidFill>
                <a:srgbClr val="6753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3"/>
          <p:cNvSpPr/>
          <p:nvPr/>
        </p:nvSpPr>
        <p:spPr>
          <a:xfrm>
            <a:off x="1266825" y="5992813"/>
            <a:ext cx="5831582" cy="193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городских и республиканских патриотических </a:t>
            </a:r>
            <a:r>
              <a:rPr lang="en-US" sz="1500" dirty="0" err="1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акциях</a:t>
            </a:r>
            <a:r>
              <a:rPr lang="en-US" sz="1500" dirty="0">
                <a:solidFill>
                  <a:srgbClr val="6753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В лучших традициях Приднестровья. Как прошел этнофестиваль в Бендерах |  Новости Приднестровья">
            <a:extLst>
              <a:ext uri="{FF2B5EF4-FFF2-40B4-BE49-F238E27FC236}">
                <a16:creationId xmlns:a16="http://schemas.microsoft.com/office/drawing/2014/main" id="{90D6A846-BEAA-48BA-83F6-EFEC2FF8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90" y="988786"/>
            <a:ext cx="4957939" cy="4636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618</Words>
  <Application>Microsoft Office PowerPoint</Application>
  <PresentationFormat>Широкоэкранный</PresentationFormat>
  <Paragraphs>101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Marcellus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Ksenya&amp;Co</dc:creator>
  <cp:lastModifiedBy>Ksenya&amp;Co</cp:lastModifiedBy>
  <cp:revision>15</cp:revision>
  <dcterms:created xsi:type="dcterms:W3CDTF">2025-10-30T17:06:16Z</dcterms:created>
  <dcterms:modified xsi:type="dcterms:W3CDTF">2025-10-30T17:10:56Z</dcterms:modified>
</cp:coreProperties>
</file>