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4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B618F-612F-87D5-06B5-67E391F9C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1B5786-4031-2114-3329-BE0B9569C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1AC19-9E29-0856-03B5-C679AB08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18FD0-A7B1-410C-EA30-31711E55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80349-F5C6-DE79-BC98-B12BCEB0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2837F-BBE9-38A2-8C27-8B405C01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37853-0E8E-5070-F5AB-F592FACFC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4399E3-0B97-EB8C-A693-77C29A33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F1F24-AF07-13AD-928E-E69CDA48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2E932-544E-F217-515B-56138133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932809-F459-6EE4-F212-8E5F9DC04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12BE02-C1E2-9887-8D46-B3B75493C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7C4C85-E2F3-F4A3-F9CB-9912D317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237269-5971-54EA-FF06-76D589C4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F52AD9-BA19-B238-3D11-4042C475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5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970EA-A63B-E951-04CC-6B0A6F30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21025-BC06-6EC8-2AE6-C9B09BD06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10701-F661-0A9F-9E9A-DC22619B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A3B9D-8046-2CF8-E8A2-3C8F6BFA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ABA58-35D5-6EC0-8E9E-DB857861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4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ED1DA-895F-33C5-9FAD-2CE65BAB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E2CD42-ED5A-5D73-D22E-82F7386D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7A9C8-E9DF-35F4-776D-1F629F6B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AEE4EC-E280-7951-D9C5-02652C80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D4B2D-26D8-B9DF-B205-00CAA67A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8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0B4AF-4C6B-BEB0-B021-E9AE5E6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B61A8-BB9E-A001-F2B7-FDB1C0DA3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1B78EB-68F2-BBC0-E387-D4CA2C712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030995-FB04-0F95-CD27-1B00C7EC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32E37D-7AB5-22D1-B6E0-7AFCEA2A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D99E7-DE96-708A-1A2A-3BB41BD3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3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70A13-05BD-F47A-05D3-0A9ED165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85F144-1AE0-85F7-0E58-1833E4639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C29FD5-C65E-C99D-3F86-1F3422015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F2D9CB-436E-DE28-83D4-F2A7D093F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141E97-1C1F-EFE2-A4DA-1442B1097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BF770-042F-5F6E-20C2-82E427B04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3EFD9C-619F-E1F0-8729-FC29EC0C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B630E4-E16B-24A0-9CD3-901CB822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2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6AA60-AF48-8757-B59F-2F9408F2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F6A7BF-EA3D-D293-96D6-681A9262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FD8A0A-FD0C-C1CF-659D-D7FA7D6F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79BDA2-3E67-C309-18CF-8827BF43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0CABEC-E382-AD18-918C-8D1704B6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EB2EB8-6980-DECD-2396-BE948BD6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983D76-F2E7-5BB7-635D-44569480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71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6CD54-AB64-553F-12B0-6679481C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D849EE-5721-5860-76D2-D418AF5B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920214-F4C9-1710-78DF-CEEB6EBC3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78A3B2-6C16-9788-5821-3106A37B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98D73B-AF24-BC91-1EAC-E69AD449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BF8E32-E438-5175-9120-D3B535ED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2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9443E-FDB2-EF41-1FBD-3EFDDFD7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5E86B5-E05C-AB4D-6792-97F63C97B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243DB6-006A-DBE9-7E19-2FA9FCF47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4C45FF-C8D9-8A10-C752-9D7F3FE7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AF9B27-4FD4-5832-B85B-C88135F3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C67BAF-6A1E-D7E9-E6C8-73DD8932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76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370C4-15A8-8130-FA54-3C17826F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50418-66B0-E61A-20E4-83678CB61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43708E-0F64-1F88-07EE-7CFC85365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29CFE-F534-465B-9ECE-46CF42C412A7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D9B455-29D1-FC24-41CF-D62B7B8EE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AD9A0-5430-A85C-D365-AEDEFAA50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62D8-764B-43D7-8B9A-78E962134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9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9FFD3C-80DB-2568-F716-E0EE8000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7DE20F-7EF7-3794-C14B-7D97B971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81" y="251524"/>
            <a:ext cx="11001983" cy="15661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r>
              <a:rPr lang="ru-RU" sz="2700" b="1" dirty="0">
                <a:solidFill>
                  <a:srgbClr val="B04C34"/>
                </a:solidFill>
              </a:rPr>
              <a:t>МИНИСТЕРСТВО ПРОСВЕЩЕНИЯ ПРИДНЕСТРОВСКОЙ МОЛДАВСКОЙ РЕСПУБЛИКИ</a:t>
            </a:r>
            <a:br>
              <a:rPr lang="ru-RU" sz="2700" b="1" dirty="0">
                <a:solidFill>
                  <a:srgbClr val="B04C34"/>
                </a:solidFill>
              </a:rPr>
            </a:br>
            <a:r>
              <a:rPr lang="ru-RU" sz="2700" b="1" dirty="0">
                <a:solidFill>
                  <a:srgbClr val="B04C34"/>
                </a:solidFill>
              </a:rPr>
              <a:t>МОУ «БЕНДЕРСКАЯ СРЕДНЯЯ ОБЩЕОБРАЗОВАТЕЛЬНАЯ ШКОЛА № 18»</a:t>
            </a:r>
            <a:br>
              <a:rPr lang="ru-RU" sz="2700" b="1" dirty="0">
                <a:solidFill>
                  <a:srgbClr val="B04C34"/>
                </a:solidFill>
              </a:rPr>
            </a:br>
            <a:br>
              <a:rPr lang="ru-RU" sz="2700" b="1" dirty="0">
                <a:solidFill>
                  <a:srgbClr val="B04C34"/>
                </a:solidFill>
              </a:rPr>
            </a:br>
            <a:br>
              <a:rPr lang="ru-RU" b="1" dirty="0">
                <a:solidFill>
                  <a:srgbClr val="B04C34"/>
                </a:solidFill>
              </a:rPr>
            </a:br>
            <a:r>
              <a:rPr lang="ru-RU" sz="2700" b="1" dirty="0">
                <a:solidFill>
                  <a:srgbClr val="B04C34"/>
                </a:solidFill>
              </a:rPr>
              <a:t>РЕСПУБЛИКАНСКИЙ КОНКУРС ВОСПИТАТЕЛЬНЫХ ПРАКТИК</a:t>
            </a:r>
            <a:br>
              <a:rPr lang="ru-RU" sz="2700" b="1" dirty="0">
                <a:solidFill>
                  <a:srgbClr val="B04C34"/>
                </a:solidFill>
              </a:rPr>
            </a:br>
            <a:r>
              <a:rPr lang="ru-RU" sz="2700" b="1" dirty="0">
                <a:solidFill>
                  <a:srgbClr val="B04C34"/>
                </a:solidFill>
              </a:rPr>
              <a:t>ГРАЖДАНСКО-ПАТРИОТИЧЕСКОЙ НАПРАВЛЕННОСТИ</a:t>
            </a:r>
            <a:br>
              <a:rPr lang="ru-RU" sz="3100" dirty="0">
                <a:solidFill>
                  <a:srgbClr val="B04C34"/>
                </a:solidFill>
              </a:rPr>
            </a:br>
            <a:br>
              <a:rPr lang="ru-RU" sz="3100" dirty="0">
                <a:solidFill>
                  <a:srgbClr val="B04C34"/>
                </a:solidFill>
              </a:rPr>
            </a:br>
            <a:r>
              <a:rPr lang="ru-RU" sz="2700" dirty="0">
                <a:solidFill>
                  <a:srgbClr val="B04C34"/>
                </a:solidFill>
              </a:rPr>
              <a:t>ПАСПОРТ ВОСПИТАТЕЛЬНОЙ ПРАКТИКИ</a:t>
            </a:r>
            <a:br>
              <a:rPr lang="ru-RU" sz="2700" dirty="0">
                <a:solidFill>
                  <a:srgbClr val="B04C34"/>
                </a:solidFill>
              </a:rPr>
            </a:br>
            <a:r>
              <a:rPr lang="ru-RU" sz="2700" b="1" i="1" dirty="0">
                <a:solidFill>
                  <a:srgbClr val="B04C34"/>
                </a:solidFill>
              </a:rPr>
              <a:t>«Работа школьного музея «Боевой Славы», как форма </a:t>
            </a:r>
            <a:br>
              <a:rPr lang="ru-RU" sz="2700" b="1" i="1" dirty="0">
                <a:solidFill>
                  <a:srgbClr val="B04C34"/>
                </a:solidFill>
              </a:rPr>
            </a:br>
            <a:r>
              <a:rPr lang="ru-RU" sz="2700" b="1" i="1" dirty="0">
                <a:solidFill>
                  <a:srgbClr val="B04C34"/>
                </a:solidFill>
              </a:rPr>
              <a:t>гражданско-патриотического воспитания обучающихся» </a:t>
            </a:r>
            <a:br>
              <a:rPr lang="ru-RU" sz="3100" dirty="0">
                <a:solidFill>
                  <a:srgbClr val="B04C34"/>
                </a:solidFill>
              </a:rPr>
            </a:br>
            <a:endParaRPr lang="ru-RU" sz="3100" dirty="0">
              <a:solidFill>
                <a:srgbClr val="B04C3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0DCA8-7BD8-AF5D-EFE0-1814FCA53AAD}"/>
              </a:ext>
            </a:extLst>
          </p:cNvPr>
          <p:cNvSpPr txBox="1"/>
          <p:nvPr/>
        </p:nvSpPr>
        <p:spPr>
          <a:xfrm rot="10800000" flipH="1" flipV="1">
            <a:off x="7091680" y="4417071"/>
            <a:ext cx="4737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B04C34"/>
                </a:solidFill>
              </a:rPr>
              <a:t>Автор воспитательной практики:</a:t>
            </a:r>
          </a:p>
          <a:p>
            <a:r>
              <a:rPr lang="ru-RU" sz="2000" dirty="0">
                <a:solidFill>
                  <a:srgbClr val="B04C34"/>
                </a:solidFill>
              </a:rPr>
              <a:t>Учитель истории и обществознания, </a:t>
            </a:r>
          </a:p>
          <a:p>
            <a:r>
              <a:rPr lang="ru-RU" sz="2000" dirty="0">
                <a:solidFill>
                  <a:srgbClr val="B04C34"/>
                </a:solidFill>
              </a:rPr>
              <a:t>педагог дополнительного образования </a:t>
            </a:r>
          </a:p>
          <a:p>
            <a:r>
              <a:rPr lang="ru-RU" sz="2000" dirty="0">
                <a:solidFill>
                  <a:srgbClr val="B04C34"/>
                </a:solidFill>
              </a:rPr>
              <a:t> МОУ «БСОШ № 18»  </a:t>
            </a:r>
          </a:p>
          <a:p>
            <a:r>
              <a:rPr lang="ru-RU" sz="2000" dirty="0">
                <a:solidFill>
                  <a:srgbClr val="B04C34"/>
                </a:solidFill>
              </a:rPr>
              <a:t>Карафизи Светлана Леонидовна</a:t>
            </a:r>
          </a:p>
        </p:txBody>
      </p:sp>
    </p:spTree>
    <p:extLst>
      <p:ext uri="{BB962C8B-B14F-4D97-AF65-F5344CB8AC3E}">
        <p14:creationId xmlns:p14="http://schemas.microsoft.com/office/powerpoint/2010/main" val="361186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B3841-1904-2B2E-10AF-DBE5AA59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BF01A-E6F2-07F8-C68F-A118FAEFFB61}"/>
              </a:ext>
            </a:extLst>
          </p:cNvPr>
          <p:cNvSpPr txBox="1"/>
          <p:nvPr/>
        </p:nvSpPr>
        <p:spPr>
          <a:xfrm>
            <a:off x="5817141" y="233464"/>
            <a:ext cx="58657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B04C34"/>
                </a:solidFill>
              </a:rPr>
              <a:t>Актуальность:</a:t>
            </a:r>
          </a:p>
          <a:p>
            <a:pPr algn="ctr"/>
            <a:r>
              <a:rPr lang="ru-RU" sz="2400" dirty="0">
                <a:solidFill>
                  <a:srgbClr val="B04C34"/>
                </a:solidFill>
              </a:rPr>
              <a:t>В условиях снижения интереса молодёжи к истории и нравственным ценностям именно музей становится центром духовно-нравственного и патриотического воспитания. Помогает детям и подросткам осознать свою причастность к судьбе страны и почувствовать себя частью Приднестровского народа.</a:t>
            </a:r>
          </a:p>
          <a:p>
            <a:endParaRPr lang="ru-RU" sz="2400" dirty="0">
              <a:solidFill>
                <a:srgbClr val="B04C34"/>
              </a:solidFill>
            </a:endParaRPr>
          </a:p>
          <a:p>
            <a:pPr algn="ctr"/>
            <a:r>
              <a:rPr lang="ru-RU" sz="2400" b="1" dirty="0">
                <a:solidFill>
                  <a:srgbClr val="B04C34"/>
                </a:solidFill>
              </a:rPr>
              <a:t>Значимость</a:t>
            </a:r>
            <a:r>
              <a:rPr lang="ru-RU" sz="2400" dirty="0">
                <a:solidFill>
                  <a:srgbClr val="B04C34"/>
                </a:solidFill>
              </a:rPr>
              <a:t> школьного музея состоит и в укреплении связи поколений: ветераны, педагоги, родители и дети совместно сохраняют память о событиях и героях, и не позволяют искажать историю.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A4A36-E78D-2FA8-5501-5D2BF59F9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9" y="416344"/>
            <a:ext cx="3159761" cy="22335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D0DD7C-BA03-4982-06F3-82F2F1DEE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9" y="2850769"/>
            <a:ext cx="1996441" cy="2661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B9144-043F-9579-D57A-03BF7D48E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409" y="2878110"/>
            <a:ext cx="1996441" cy="26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CB7713A-E1F6-04B4-90B7-5FF31DAF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72EBA-8B5A-67B3-28F8-BE293988B7C4}"/>
              </a:ext>
            </a:extLst>
          </p:cNvPr>
          <p:cNvSpPr txBox="1"/>
          <p:nvPr/>
        </p:nvSpPr>
        <p:spPr>
          <a:xfrm>
            <a:off x="1087120" y="260076"/>
            <a:ext cx="1063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B04C34"/>
                </a:solidFill>
              </a:rPr>
              <a:t>Поисково-исследовательская деятельность: </a:t>
            </a:r>
          </a:p>
          <a:p>
            <a:pPr algn="ctr"/>
            <a:r>
              <a:rPr lang="ru-RU" sz="2400" dirty="0">
                <a:solidFill>
                  <a:srgbClr val="B04C34"/>
                </a:solidFill>
              </a:rPr>
              <a:t>проекты «Имя Героя», «Их именами названы улицы»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B46B31-E26D-DF1B-0CAF-BA142A2B8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163" y="1360926"/>
            <a:ext cx="4215483" cy="1804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8391AB-FCAA-6A48-2317-8BAC1D241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97" y="3578200"/>
            <a:ext cx="1876420" cy="2501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45F561-FB79-8BD9-68AF-40F645F7C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66" y="3506733"/>
            <a:ext cx="2103130" cy="2804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4F1BDE-5F0C-4A70-74D4-A71192DEA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86" y="4585855"/>
            <a:ext cx="3066757" cy="17250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64266A-EF1D-EE35-A497-759227E10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38" y="1160214"/>
            <a:ext cx="2936241" cy="16516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A4C560-ECC2-5DEA-6BFD-122D669E6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5" y="1189781"/>
            <a:ext cx="3203449" cy="13037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39FEB0F-0B69-0205-93A7-26196D61E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16" y="3165706"/>
            <a:ext cx="2338226" cy="32680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D7C5E-071B-4317-18AC-20756BDB3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9" y="2869780"/>
            <a:ext cx="3238026" cy="15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7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DD6AF9D-9CB6-9DAD-4D8A-68AAC7D86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46707-8841-EF29-29CB-84E42045E485}"/>
              </a:ext>
            </a:extLst>
          </p:cNvPr>
          <p:cNvSpPr txBox="1"/>
          <p:nvPr/>
        </p:nvSpPr>
        <p:spPr>
          <a:xfrm>
            <a:off x="1188116" y="331737"/>
            <a:ext cx="3971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B04C34"/>
                </a:solidFill>
              </a:rPr>
              <a:t>Экскурсионная деятельность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F3EEBA-362D-8157-74EA-76827784B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6" y="949960"/>
            <a:ext cx="3305386" cy="2479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1837F2-447A-6BBE-CC9C-D5906CE90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80" y="3868809"/>
            <a:ext cx="3667428" cy="28164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B6E30C-1390-F586-A247-6231E8B8B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2" y="444111"/>
            <a:ext cx="3393440" cy="2545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F1ABA9-724A-FCE8-7CB7-E985BFEC9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60" y="97970"/>
            <a:ext cx="2743199" cy="3657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74F107-19B2-439D-BC0A-B1F9198B1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43" y="3204519"/>
            <a:ext cx="2913137" cy="343353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24DB363-00BD-8697-EB5B-FA0EE216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87" y="3640937"/>
            <a:ext cx="3485636" cy="291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50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18683D-AFDF-C130-3BA7-F08EFDD8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7007D-A1C4-F8BB-04DB-B3E5156EA9A2}"/>
              </a:ext>
            </a:extLst>
          </p:cNvPr>
          <p:cNvSpPr txBox="1"/>
          <p:nvPr/>
        </p:nvSpPr>
        <p:spPr>
          <a:xfrm>
            <a:off x="6304458" y="291586"/>
            <a:ext cx="463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B04C34"/>
                </a:solidFill>
              </a:rPr>
              <a:t>Музейные уроки и классные часы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82CB61-045C-C16C-4A4E-4B5D709A8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26" y="608490"/>
            <a:ext cx="3382151" cy="25366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8D22A1-FBAC-E8CF-AD2A-E57C6A16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6" y="857997"/>
            <a:ext cx="3380451" cy="22527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8BEDE4-A72E-7B99-4FE9-430D71D1C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19" y="3394711"/>
            <a:ext cx="1850030" cy="24667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494118-9D21-2083-4290-A328F139A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790" y="857997"/>
            <a:ext cx="3049474" cy="2287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914F15-A6F1-C753-BC6F-E3A127EF2261}"/>
              </a:ext>
            </a:extLst>
          </p:cNvPr>
          <p:cNvSpPr txBox="1"/>
          <p:nvPr/>
        </p:nvSpPr>
        <p:spPr>
          <a:xfrm>
            <a:off x="1105607" y="3192237"/>
            <a:ext cx="34809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000" dirty="0">
                <a:solidFill>
                  <a:srgbClr val="B04C34"/>
                </a:solidFill>
              </a:rPr>
              <a:t>Участие в патриотических акциях и мероприятиях: «Бессмертный полк»; «Свеча памяти»; «Письмо ветерану»; «Чистый обелиск», «Незабытая могила».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C081E4-B6F6-D54A-5FE1-D5C9E27D8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7" y="3546056"/>
            <a:ext cx="3499710" cy="22527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59DE7B-9A65-D1EE-A8FB-E2D8B6FA4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92" y="3441474"/>
            <a:ext cx="1541691" cy="24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5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199DFF-8A1B-F98E-3C23-1A1C640B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51A2BB-FA8B-3129-D4AC-205FFE9B6235}"/>
              </a:ext>
            </a:extLst>
          </p:cNvPr>
          <p:cNvSpPr txBox="1"/>
          <p:nvPr/>
        </p:nvSpPr>
        <p:spPr>
          <a:xfrm>
            <a:off x="3258235" y="206309"/>
            <a:ext cx="2837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B04C34"/>
                </a:solidFill>
              </a:rPr>
              <a:t>Результативность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EC8E8-6C9C-429E-4D77-B254A3297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" y="623541"/>
            <a:ext cx="2155771" cy="2874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AA46C-7B01-7C95-9E8F-34A9217CE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777">
            <a:off x="6274671" y="568673"/>
            <a:ext cx="2096002" cy="30275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557161-29E5-4042-A419-D4EFD50C8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238">
            <a:off x="9243786" y="525566"/>
            <a:ext cx="2155688" cy="31137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0CE30A-89B9-A61A-DFD4-B0FA6CF53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55" y="3079312"/>
            <a:ext cx="2543507" cy="33913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44DE4E-709E-B650-C59E-8F4215A96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8" y="3704210"/>
            <a:ext cx="3654478" cy="29474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B3A8AB-7DAE-2486-DE72-D3B99FC9E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214">
            <a:off x="3452884" y="1011055"/>
            <a:ext cx="2071860" cy="26184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CEB9EB-8A37-4B10-2CD7-9EC98E29A2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50" y="3238822"/>
            <a:ext cx="2423874" cy="32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0EDEEC-7A76-613A-95A2-559B5435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CBF61-B00F-E96A-447B-424942698F93}"/>
              </a:ext>
            </a:extLst>
          </p:cNvPr>
          <p:cNvSpPr txBox="1"/>
          <p:nvPr/>
        </p:nvSpPr>
        <p:spPr>
          <a:xfrm>
            <a:off x="1473200" y="305415"/>
            <a:ext cx="10231120" cy="2703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kern="100" dirty="0">
                <a:solidFill>
                  <a:srgbClr val="B04C3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через деятельность музея школьники учатся понимать, что память — это не просто знание фактов, а часть нашей национальной и человеческой идентичности, которую необходимо сохранять и передавать следующим поколениям.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7CF76E-87D6-7CAE-7F57-698BE23F4030}"/>
              </a:ext>
            </a:extLst>
          </p:cNvPr>
          <p:cNvSpPr/>
          <p:nvPr/>
        </p:nvSpPr>
        <p:spPr>
          <a:xfrm>
            <a:off x="4319826" y="4471887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04C34"/>
                </a:solidFill>
                <a:effectLst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6043903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229</Words>
  <Application>Microsoft Office PowerPoint</Application>
  <PresentationFormat>Широкоэкранный</PresentationFormat>
  <Paragraphs>19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      МИНИСТЕРСТВО ПРОСВЕЩЕНИЯ ПРИДНЕСТРОВСКОЙ МОЛДАВСКОЙ РЕСПУБЛИКИ МОУ «БЕНДЕРСКАЯ СРЕДНЯЯ ОБЩЕОБРАЗОВАТЕЛЬНАЯ ШКОЛА № 18»   РЕСПУБЛИКАНСКИЙ КОНКУРС ВОСПИТАТЕЛЬНЫХ ПРАКТИК ГРАЖДАНСКО-ПАТРИОТИЧЕСКОЙ НАПРАВЛЕННОСТИ  ПАСПОРТ ВОСПИТАТЕЛЬНОЙ ПРАКТИКИ «Работа школьного музея «Боевой Славы», как форма  гражданско-патриотического воспитания обучающихся»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Светлана Карафизи</dc:creator>
  <cp:lastModifiedBy>Светлана Карафизи</cp:lastModifiedBy>
  <cp:revision>2</cp:revision>
  <dcterms:created xsi:type="dcterms:W3CDTF">2025-10-30T19:00:35Z</dcterms:created>
  <dcterms:modified xsi:type="dcterms:W3CDTF">2025-10-30T21:46:44Z</dcterms:modified>
</cp:coreProperties>
</file>