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62" r:id="rId17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5" d="100"/>
          <a:sy n="105" d="100"/>
        </p:scale>
        <p:origin x="114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251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8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1501600" y="2139500"/>
            <a:ext cx="6124750" cy="98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54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Воспитательная практика:
Школьная осенняя </a:t>
            </a:r>
            <a:r>
              <a:rPr lang="en-US" sz="1554" b="1" dirty="0" err="1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ярмарка</a:t>
            </a:r>
            <a:r>
              <a:rPr lang="en-US" sz="1554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ru-RU" sz="1554" b="1" dirty="0">
              <a:solidFill>
                <a:srgbClr val="3030D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sz="1554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</a:t>
            </a:r>
            <a:r>
              <a:rPr lang="en-US" sz="1554" b="1" dirty="0" err="1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Приднестровский</a:t>
            </a:r>
            <a:r>
              <a:rPr lang="en-US" sz="1554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Mix</a:t>
            </a:r>
            <a:r>
              <a:rPr lang="ru-RU" sz="1554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-</a:t>
            </a:r>
            <a:r>
              <a:rPr lang="en-US" sz="1554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54" b="1" dirty="0" err="1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Корни</a:t>
            </a:r>
            <a:r>
              <a:rPr lang="en-US" sz="1554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традиций, </a:t>
            </a:r>
            <a:r>
              <a:rPr lang="en-US" sz="1554" b="1" dirty="0" err="1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ритмы</a:t>
            </a:r>
            <a:r>
              <a:rPr lang="ru-RU" sz="1554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54" b="1" dirty="0" err="1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молодёжи</a:t>
            </a:r>
            <a:r>
              <a:rPr lang="en-US" sz="1554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»
</a:t>
            </a:r>
            <a:endParaRPr lang="en-US" sz="1554" dirty="0"/>
          </a:p>
        </p:txBody>
      </p:sp>
      <p:sp>
        <p:nvSpPr>
          <p:cNvPr id="5" name="Text 1"/>
          <p:cNvSpPr txBox="1"/>
          <p:nvPr/>
        </p:nvSpPr>
        <p:spPr>
          <a:xfrm>
            <a:off x="1501600" y="3220059"/>
            <a:ext cx="5096400" cy="987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Воспитательная практика- школьная осенняя ярмарка: общественно‑культурное событие для более 620 участников.
</a:t>
            </a:r>
            <a:endParaRPr lang="en-US" sz="1400" dirty="0"/>
          </a:p>
        </p:txBody>
      </p:sp>
      <p:sp>
        <p:nvSpPr>
          <p:cNvPr id="6" name="Text 2"/>
          <p:cNvSpPr txBox="1"/>
          <p:nvPr/>
        </p:nvSpPr>
        <p:spPr>
          <a:xfrm>
            <a:off x="6249525" y="400375"/>
            <a:ext cx="2460600" cy="1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Автор воспитательной </a:t>
            </a:r>
            <a:r>
              <a:rPr lang="en-US" sz="1000" b="1" dirty="0" err="1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практики</a:t>
            </a:r>
            <a:r>
              <a:rPr lang="en-US" sz="1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</a:t>
            </a:r>
            <a:endParaRPr lang="ru-RU" sz="1000" b="1" dirty="0">
              <a:solidFill>
                <a:srgbClr val="3030D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 err="1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Заместитель</a:t>
            </a:r>
            <a:r>
              <a:rPr lang="en-US" sz="1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директора по </a:t>
            </a:r>
            <a:r>
              <a:rPr lang="en-US" sz="1000" dirty="0" err="1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воспитательной</a:t>
            </a:r>
            <a:r>
              <a:rPr lang="en-US" sz="1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000" dirty="0" err="1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работе</a:t>
            </a:r>
            <a:r>
              <a:rPr lang="ru-RU" sz="1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МОУ «Каменская ОСШГ №2»г. Каменка
Червак Элла Ивановна
</a:t>
            </a:r>
            <a:endParaRPr lang="en-US" sz="1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A0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044" y="2477750"/>
            <a:ext cx="2203012" cy="14028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900000" y="1647575"/>
            <a:ext cx="3602100" cy="67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Краткая сводная таблица ключевых количественных показателей ярмарки и результат социологического опроса. Показатели фиксируются внутренней оценкой школы.
</a:t>
            </a:r>
            <a:endParaRPr lang="en-US" sz="1100" dirty="0"/>
          </a:p>
        </p:txBody>
      </p:sp>
      <p:sp>
        <p:nvSpPr>
          <p:cNvPr id="6" name="Text 1"/>
          <p:cNvSpPr txBox="1"/>
          <p:nvPr/>
        </p:nvSpPr>
        <p:spPr>
          <a:xfrm>
            <a:off x="4768511" y="1647575"/>
            <a:ext cx="3542700" cy="67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Мероприятие охватило широкую аудиторию и достигло высокого уровня положительной оценки у участников; активное привлечение родителей и волонтёров — важный фактор успеха.
</a:t>
            </a:r>
            <a:endParaRPr lang="en-US" sz="1100" dirty="0"/>
          </a:p>
        </p:txBody>
      </p:sp>
      <p:sp>
        <p:nvSpPr>
          <p:cNvPr id="7" name="Text 2"/>
          <p:cNvSpPr txBox="1"/>
          <p:nvPr/>
        </p:nvSpPr>
        <p:spPr>
          <a:xfrm>
            <a:off x="1211575" y="4168425"/>
            <a:ext cx="7085700" cy="153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Внутренняя оценка МОУ «</a:t>
            </a:r>
            <a:r>
              <a:rPr lang="en-US" sz="1000" b="1" dirty="0" err="1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Каменская</a:t>
            </a:r>
            <a:r>
              <a:rPr lang="en-US" sz="1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О</a:t>
            </a:r>
            <a:r>
              <a:rPr lang="ru-RU" sz="1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</a:t>
            </a:r>
            <a:r>
              <a:rPr lang="en-US" sz="1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Ш с гимназическими классами»
</a:t>
            </a:r>
            <a:endParaRPr lang="en-US" sz="1000" dirty="0"/>
          </a:p>
        </p:txBody>
      </p:sp>
      <p:sp>
        <p:nvSpPr>
          <p:cNvPr id="8" name="Text 3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2000" dirty="0"/>
          </a:p>
        </p:txBody>
      </p:sp>
      <p:sp>
        <p:nvSpPr>
          <p:cNvPr id="9" name="Text 4"/>
          <p:cNvSpPr txBox="1"/>
          <p:nvPr/>
        </p:nvSpPr>
        <p:spPr>
          <a:xfrm>
            <a:off x="885950" y="785900"/>
            <a:ext cx="7411200" cy="64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42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Показатели эффективности мероприятия
</a:t>
            </a:r>
            <a:endParaRPr lang="en-US" sz="2542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BE1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327" y="1608425"/>
            <a:ext cx="3845945" cy="237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762125" y="1758500"/>
            <a:ext cx="3246900" cy="92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Высокий процент положительных оценок демонстрирует удовлетворённость форматом и содержанием ярмарки среди обеих групп респондентов.
</a:t>
            </a:r>
            <a:endParaRPr lang="en-US" sz="1200" dirty="0"/>
          </a:p>
        </p:txBody>
      </p:sp>
      <p:sp>
        <p:nvSpPr>
          <p:cNvPr id="7" name="Text 1"/>
          <p:cNvSpPr txBox="1"/>
          <p:nvPr/>
        </p:nvSpPr>
        <p:spPr>
          <a:xfrm>
            <a:off x="762125" y="2965350"/>
            <a:ext cx="3246900" cy="92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Преобладание положительных отзывов указывает на успешность воспитательных и культурных задач мероприятия.
</a:t>
            </a:r>
            <a:endParaRPr lang="en-US" sz="1200" dirty="0"/>
          </a:p>
        </p:txBody>
      </p:sp>
      <p:sp>
        <p:nvSpPr>
          <p:cNvPr id="8" name="Text 2"/>
          <p:cNvSpPr txBox="1"/>
          <p:nvPr/>
        </p:nvSpPr>
        <p:spPr>
          <a:xfrm>
            <a:off x="762125" y="4509879"/>
            <a:ext cx="7601100" cy="15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Социологический опрос участников, внутренняя обработка данных школы
</a:t>
            </a:r>
            <a:endParaRPr lang="en-US" sz="1000" dirty="0"/>
          </a:p>
        </p:txBody>
      </p:sp>
      <p:sp>
        <p:nvSpPr>
          <p:cNvPr id="9" name="Text 3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</a:t>
            </a:r>
            <a:endParaRPr lang="en-US" sz="2000" dirty="0"/>
          </a:p>
        </p:txBody>
      </p:sp>
      <p:sp>
        <p:nvSpPr>
          <p:cNvPr id="10" name="Text 4"/>
          <p:cNvSpPr txBox="1"/>
          <p:nvPr/>
        </p:nvSpPr>
        <p:spPr>
          <a:xfrm>
            <a:off x="436500" y="464800"/>
            <a:ext cx="6231000" cy="62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476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Оценка удовлетворённости: результаты опроса
</a:t>
            </a:r>
            <a:endParaRPr lang="en-US" sz="2476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A0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718450" y="2389075"/>
            <a:ext cx="2155500" cy="186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Образовательный эффект: участники расширили знания о традициях, быте и истории Приднестровья через исследовательские проекты, экспонаты выставок и мастер‑классы, что повысило интерес к локальной культуре.
</a:t>
            </a:r>
            <a:endParaRPr lang="en-US" sz="1200" dirty="0"/>
          </a:p>
        </p:txBody>
      </p:sp>
      <p:sp>
        <p:nvSpPr>
          <p:cNvPr id="5" name="Text 1"/>
          <p:cNvSpPr txBox="1"/>
          <p:nvPr/>
        </p:nvSpPr>
        <p:spPr>
          <a:xfrm>
            <a:off x="3488750" y="2389075"/>
            <a:ext cx="2155500" cy="186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Воспитательный эффект: мероприятие укрепило чувство гражданской идентичности и патриотизма у школьников, развило уважение к многонациональному наследию и навыки толерантного общения.
</a:t>
            </a:r>
            <a:endParaRPr lang="en-US" sz="1200" dirty="0"/>
          </a:p>
        </p:txBody>
      </p:sp>
      <p:sp>
        <p:nvSpPr>
          <p:cNvPr id="6" name="Text 2"/>
          <p:cNvSpPr txBox="1"/>
          <p:nvPr/>
        </p:nvSpPr>
        <p:spPr>
          <a:xfrm>
            <a:off x="6259050" y="2389075"/>
            <a:ext cx="2155500" cy="186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Социальный эффект: активное вовлечение родителей, волонтёров и творческих коллективов укрепило связи школы с сообществом и заложило основу для устойчивых школьных традиций.
</a:t>
            </a:r>
            <a:endParaRPr lang="en-US" sz="1200" dirty="0"/>
          </a:p>
        </p:txBody>
      </p:sp>
      <p:sp>
        <p:nvSpPr>
          <p:cNvPr id="7" name="Text 3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2000" dirty="0"/>
          </a:p>
        </p:txBody>
      </p:sp>
      <p:sp>
        <p:nvSpPr>
          <p:cNvPr id="8" name="Text 4"/>
          <p:cNvSpPr txBox="1"/>
          <p:nvPr/>
        </p:nvSpPr>
        <p:spPr>
          <a:xfrm>
            <a:off x="436500" y="464802"/>
            <a:ext cx="8352900" cy="51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78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Социальные и воспитательные результаты
</a:t>
            </a:r>
            <a:endParaRPr lang="en-US" sz="278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BE1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4188200" y="3904215"/>
            <a:ext cx="4644300" cy="706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2028 — Экологическое и волонтёрское направление
</a:t>
            </a:r>
            <a:r>
              <a:rPr lang="en-US" sz="1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Интеграция эко‑инициатив и волонтёрских проектов в формат ярмарки: устойчивые декорации, сбор средств на социальные проекты, вовлечение школьников в общественно полезную деятельность.
</a:t>
            </a:r>
            <a:endParaRPr lang="en-US" sz="1100" dirty="0"/>
          </a:p>
        </p:txBody>
      </p:sp>
      <p:sp>
        <p:nvSpPr>
          <p:cNvPr id="7" name="Text 1"/>
          <p:cNvSpPr txBox="1"/>
          <p:nvPr/>
        </p:nvSpPr>
        <p:spPr>
          <a:xfrm>
            <a:off x="4188200" y="3009177"/>
            <a:ext cx="4644300" cy="706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2027 — Методические рекомендации
</a:t>
            </a:r>
            <a:r>
              <a:rPr lang="en-US" sz="1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Разработка и публикация сборника методических указаний по организации ярмарок: сценарии, чек‑листы, учебные проекты и образцы оформления для распространения в школе и районе.
</a:t>
            </a:r>
            <a:endParaRPr lang="en-US" sz="1100" dirty="0"/>
          </a:p>
        </p:txBody>
      </p:sp>
      <p:sp>
        <p:nvSpPr>
          <p:cNvPr id="8" name="Text 2"/>
          <p:cNvSpPr txBox="1"/>
          <p:nvPr/>
        </p:nvSpPr>
        <p:spPr>
          <a:xfrm>
            <a:off x="4188200" y="2114138"/>
            <a:ext cx="4644300" cy="706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2026 — Участие в районных фестивалях
</a:t>
            </a:r>
            <a:r>
              <a:rPr lang="en-US" sz="1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Подготовка репертуара и методических материалов для представления опыта школы на муниципальном и районном уровнях, обмен практиками с другими образовательными учреждениями.
</a:t>
            </a:r>
            <a:endParaRPr lang="en-US" sz="1100" dirty="0"/>
          </a:p>
        </p:txBody>
      </p:sp>
      <p:sp>
        <p:nvSpPr>
          <p:cNvPr id="9" name="Text 3"/>
          <p:cNvSpPr txBox="1"/>
          <p:nvPr/>
        </p:nvSpPr>
        <p:spPr>
          <a:xfrm>
            <a:off x="4188200" y="1173800"/>
            <a:ext cx="4644300" cy="706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2025 — Закрепление как ежегодной традиции
</a:t>
            </a:r>
            <a:r>
              <a:rPr lang="en-US" sz="1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Проведение ярмарки каждый год в одно и то же время, формирование постоянной рабочей группы и календаря подготовки для стабильного роста качества и участия.
</a:t>
            </a:r>
            <a:endParaRPr lang="en-US" sz="1100" dirty="0"/>
          </a:p>
        </p:txBody>
      </p:sp>
      <p:sp>
        <p:nvSpPr>
          <p:cNvPr id="10" name="Text 4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2000" dirty="0"/>
          </a:p>
        </p:txBody>
      </p:sp>
      <p:sp>
        <p:nvSpPr>
          <p:cNvPr id="11" name="Text 5"/>
          <p:cNvSpPr txBox="1"/>
          <p:nvPr/>
        </p:nvSpPr>
        <p:spPr>
          <a:xfrm>
            <a:off x="436500" y="464800"/>
            <a:ext cx="2855100" cy="2727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Перспективы развития и масштабирование
</a:t>
            </a:r>
            <a:endParaRPr lang="en-US" sz="3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A0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3736" y="-246888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1666621" y="1144871"/>
            <a:ext cx="6486000" cy="1023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3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</a:t>
            </a:r>
            <a:r>
              <a:rPr lang="en-US" sz="3000" b="1" dirty="0" err="1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рактическ</a:t>
            </a:r>
            <a:r>
              <a:rPr lang="ru-RU" sz="3000" b="1" dirty="0" err="1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ое</a:t>
            </a:r>
            <a:r>
              <a:rPr lang="en-US" sz="3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3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значение</a:t>
            </a:r>
            <a:r>
              <a:rPr lang="en-US" sz="3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3000" dirty="0"/>
          </a:p>
        </p:txBody>
      </p:sp>
      <p:sp>
        <p:nvSpPr>
          <p:cNvPr id="5" name="Text 1"/>
          <p:cNvSpPr txBox="1"/>
          <p:nvPr/>
        </p:nvSpPr>
        <p:spPr>
          <a:xfrm>
            <a:off x="715645" y="2194501"/>
            <a:ext cx="6486000" cy="792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	</a:t>
            </a:r>
            <a:r>
              <a:rPr lang="en-US" sz="1200" dirty="0" err="1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Ярмарка</a:t>
            </a: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«</a:t>
            </a:r>
            <a:r>
              <a:rPr lang="en-US" sz="1200" dirty="0" err="1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Приднестровский</a:t>
            </a: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Mix</a:t>
            </a:r>
            <a:r>
              <a:rPr lang="ru-RU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- Корни традиций, ритмы молодежи</a:t>
            </a: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» показала эффективность воспитательной практики: объединяет сообщество, пробуждает интерес к истории края и формирует устойчивое чувство гордости и </a:t>
            </a:r>
            <a:r>
              <a:rPr lang="en-US" sz="1200" dirty="0" err="1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единства</a:t>
            </a: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ru-RU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ru-RU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	Осенняя ярмарка — это не просто праздник, а живое напоминание о том, что Приднестровье богато не только урожаем, но и традициями, культурой, сердцами людей разных народов.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ru-RU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	Пусть дружба, уважение и любовь к родной земле всегда остаются главными ценностями приднестровского народа!</a:t>
            </a: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664">
            <a:hlinkClick r:id="" action="ppaction://media"/>
            <a:extLst>
              <a:ext uri="{FF2B5EF4-FFF2-40B4-BE49-F238E27FC236}">
                <a16:creationId xmlns:a16="http://schemas.microsoft.com/office/drawing/2014/main" id="{506A345B-0DA4-454F-ABDF-0D3BE1AC5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BE1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327" y="1608425"/>
            <a:ext cx="3845945" cy="237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51" y="905256"/>
            <a:ext cx="9144000" cy="5143500"/>
          </a:xfrm>
          <a:prstGeom prst="rect">
            <a:avLst/>
          </a:prstGeom>
        </p:spPr>
      </p:pic>
      <p:sp>
        <p:nvSpPr>
          <p:cNvPr id="9" name="Text 3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2000" dirty="0"/>
          </a:p>
        </p:txBody>
      </p:sp>
      <p:sp>
        <p:nvSpPr>
          <p:cNvPr id="10" name="Text 4"/>
          <p:cNvSpPr txBox="1"/>
          <p:nvPr/>
        </p:nvSpPr>
        <p:spPr>
          <a:xfrm>
            <a:off x="436500" y="464800"/>
            <a:ext cx="6231000" cy="62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476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Этапы реализации и временная шкала
</a:t>
            </a:r>
            <a:endParaRPr lang="en-US" sz="2476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BE1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400" y="1350507"/>
            <a:ext cx="2688900" cy="264408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097650" y="2692275"/>
            <a:ext cx="3928800" cy="934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78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Практика интегрирована в модуль «Школьные традиционные дела» и направлена на формирование гражданско‑патриотических ценностей, уважение к истории края и сохранение национальных традиций Приднестровья.
</a:t>
            </a:r>
            <a:endParaRPr lang="en-US" sz="1278" dirty="0"/>
          </a:p>
        </p:txBody>
      </p:sp>
      <p:sp>
        <p:nvSpPr>
          <p:cNvPr id="6" name="Text 1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2000" dirty="0"/>
          </a:p>
        </p:txBody>
      </p:sp>
      <p:sp>
        <p:nvSpPr>
          <p:cNvPr id="7" name="Text 2"/>
          <p:cNvSpPr txBox="1"/>
          <p:nvPr/>
        </p:nvSpPr>
        <p:spPr>
          <a:xfrm>
            <a:off x="1097650" y="1411675"/>
            <a:ext cx="3928800" cy="10842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Контекст в рабочей программе воспитания
</a:t>
            </a:r>
            <a:endParaRPr lang="en-US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BE1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436500" y="464807"/>
            <a:ext cx="8352900" cy="791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Актуальность мероприятия в цифровую эпоху
</a:t>
            </a:r>
            <a:endParaRPr lang="en-US" sz="3000" dirty="0"/>
          </a:p>
        </p:txBody>
      </p:sp>
      <p:sp>
        <p:nvSpPr>
          <p:cNvPr id="7" name="Text 1"/>
          <p:cNvSpPr txBox="1"/>
          <p:nvPr/>
        </p:nvSpPr>
        <p:spPr>
          <a:xfrm>
            <a:off x="849300" y="2201225"/>
            <a:ext cx="2029500" cy="1662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Современная информационная среда ослабляет локальные культурные ориентиры, поэтому школа должна активизировать воспитание чувства сопричастности к истории и культурному наследию Приднестровья.
</a:t>
            </a:r>
            <a:endParaRPr lang="en-US" sz="1200" dirty="0"/>
          </a:p>
        </p:txBody>
      </p:sp>
      <p:sp>
        <p:nvSpPr>
          <p:cNvPr id="8" name="Text 2"/>
          <p:cNvSpPr txBox="1"/>
          <p:nvPr/>
        </p:nvSpPr>
        <p:spPr>
          <a:xfrm>
            <a:off x="3802150" y="2201225"/>
            <a:ext cx="1942200" cy="1662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Формирование национальной идентичности у школьников помогает противостоять размыванию ценностей и повышает интерес к народным традициям, ремеслам и устному фольклору региона.
</a:t>
            </a:r>
            <a:endParaRPr lang="en-US" sz="1200" dirty="0"/>
          </a:p>
        </p:txBody>
      </p:sp>
      <p:sp>
        <p:nvSpPr>
          <p:cNvPr id="9" name="Text 3"/>
          <p:cNvSpPr txBox="1"/>
          <p:nvPr/>
        </p:nvSpPr>
        <p:spPr>
          <a:xfrm>
            <a:off x="6678000" y="2201225"/>
            <a:ext cx="2029500" cy="1662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Ярмарка объединяет поколения и национальности, показывая практическую значимость традиций через творчество, общие практики и совместные события в школьном сообществе.
</a:t>
            </a:r>
            <a:endParaRPr lang="en-US" sz="1200" dirty="0"/>
          </a:p>
        </p:txBody>
      </p:sp>
      <p:sp>
        <p:nvSpPr>
          <p:cNvPr id="10" name="Text 4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BE1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849300" y="2128475"/>
            <a:ext cx="1521000" cy="169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Главная цель — воспитать любовь к родному краю через практическое приобщение к культурным традициям народов Приднестровья и участие в коллективных мероприятиях.
</a:t>
            </a:r>
            <a:endParaRPr lang="en-US" sz="1100" dirty="0"/>
          </a:p>
        </p:txBody>
      </p:sp>
      <p:sp>
        <p:nvSpPr>
          <p:cNvPr id="8" name="Text 1"/>
          <p:cNvSpPr txBox="1"/>
          <p:nvPr/>
        </p:nvSpPr>
        <p:spPr>
          <a:xfrm>
            <a:off x="2961700" y="2128475"/>
            <a:ext cx="1521000" cy="169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Воспитать гордость за культурное наследие региона, формируя уважение к историческим ценностям и популяризируя местные обычаи среди школьников и семей.
</a:t>
            </a:r>
            <a:endParaRPr lang="en-US" sz="1100" dirty="0"/>
          </a:p>
        </p:txBody>
      </p:sp>
      <p:sp>
        <p:nvSpPr>
          <p:cNvPr id="9" name="Text 2"/>
          <p:cNvSpPr txBox="1"/>
          <p:nvPr/>
        </p:nvSpPr>
        <p:spPr>
          <a:xfrm>
            <a:off x="5074100" y="2128475"/>
            <a:ext cx="1521000" cy="169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Расширить знания о быте и традициях народов региона посредством исследовательских проектов, выставок и практических мастер‑классов, вовлекая разные возрастные группы.
</a:t>
            </a:r>
            <a:endParaRPr lang="en-US" sz="1100" dirty="0"/>
          </a:p>
        </p:txBody>
      </p:sp>
      <p:sp>
        <p:nvSpPr>
          <p:cNvPr id="10" name="Text 3"/>
          <p:cNvSpPr txBox="1"/>
          <p:nvPr/>
        </p:nvSpPr>
        <p:spPr>
          <a:xfrm>
            <a:off x="7186500" y="2128475"/>
            <a:ext cx="1521000" cy="169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Развивать творческие, коммуникативные навыки, толерантность и умение работать в команде через коллективные репетиции, подготовку костюмов и общие практические задания.
</a:t>
            </a:r>
            <a:endParaRPr lang="en-US" sz="1100" dirty="0"/>
          </a:p>
        </p:txBody>
      </p:sp>
      <p:sp>
        <p:nvSpPr>
          <p:cNvPr id="11" name="Text 4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2000" dirty="0"/>
          </a:p>
        </p:txBody>
      </p:sp>
      <p:sp>
        <p:nvSpPr>
          <p:cNvPr id="12" name="Text 5"/>
          <p:cNvSpPr txBox="1"/>
          <p:nvPr/>
        </p:nvSpPr>
        <p:spPr>
          <a:xfrm>
            <a:off x="436500" y="464800"/>
            <a:ext cx="8352900" cy="832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Цель мероприятия и ключевые задачи
</a:t>
            </a:r>
            <a:endParaRPr lang="en-US" sz="3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DCB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00" y="1261943"/>
            <a:ext cx="2465700" cy="1638663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700" y="1261943"/>
            <a:ext cx="2465700" cy="163866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018" y="1261825"/>
            <a:ext cx="2464663" cy="16389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0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2000" dirty="0"/>
          </a:p>
        </p:txBody>
      </p:sp>
      <p:sp>
        <p:nvSpPr>
          <p:cNvPr id="10" name="Text 1"/>
          <p:cNvSpPr txBox="1"/>
          <p:nvPr/>
        </p:nvSpPr>
        <p:spPr>
          <a:xfrm>
            <a:off x="436500" y="464800"/>
            <a:ext cx="66288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325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Форматы ярмарки —  что ожидает гостей
</a:t>
            </a:r>
            <a:endParaRPr lang="en-US" sz="2325" dirty="0"/>
          </a:p>
        </p:txBody>
      </p:sp>
      <p:sp>
        <p:nvSpPr>
          <p:cNvPr id="11" name="Text 2"/>
          <p:cNvSpPr txBox="1"/>
          <p:nvPr/>
        </p:nvSpPr>
        <p:spPr>
          <a:xfrm>
            <a:off x="634300" y="3042075"/>
            <a:ext cx="2300100" cy="95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56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Сцена и концертные номера
</a:t>
            </a:r>
            <a:r>
              <a:rPr lang="en-US" sz="819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На главной сцене — песенные и театрализованные выступления, соединяющие народные мотивы и современные интерпретации. Зрителю представляют программу, раскрывающую разнообразие культур региона и творчество школьников.
</a:t>
            </a:r>
            <a:endParaRPr lang="en-US" sz="956" dirty="0"/>
          </a:p>
        </p:txBody>
      </p:sp>
      <p:sp>
        <p:nvSpPr>
          <p:cNvPr id="12" name="Text 3"/>
          <p:cNvSpPr txBox="1"/>
          <p:nvPr/>
        </p:nvSpPr>
        <p:spPr>
          <a:xfrm>
            <a:off x="3432100" y="3042075"/>
            <a:ext cx="2300100" cy="95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11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Выставки и мастер‑классы
</a:t>
            </a:r>
            <a:r>
              <a:rPr lang="en-US" sz="78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Ярмарочные выставки наполнены экспозициями кулинарного мастерства  и традиционных национальных блюд, элементами декоративно‑прикладного искусства: вышивка, керамика и резьба. Параллельно проходят мастер‑классы, где участники осваивают традиционные техники руками.
</a:t>
            </a:r>
            <a:endParaRPr lang="en-US" sz="911" dirty="0"/>
          </a:p>
        </p:txBody>
      </p:sp>
      <p:sp>
        <p:nvSpPr>
          <p:cNvPr id="13" name="Text 4"/>
          <p:cNvSpPr txBox="1"/>
          <p:nvPr/>
        </p:nvSpPr>
        <p:spPr>
          <a:xfrm>
            <a:off x="6229900" y="3042075"/>
            <a:ext cx="2300100" cy="95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74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Дефиле и дегустации
</a:t>
            </a:r>
            <a:r>
              <a:rPr lang="en-US" sz="1092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Дефиле в национальных костюмах демонстрирует  уникальные образы многонационального Приднестровья. 
</a:t>
            </a:r>
            <a:endParaRPr lang="en-US" sz="1274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2819681"/>
            <a:ext cx="4288200" cy="188948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518150" y="1063412"/>
            <a:ext cx="2341538" cy="1756154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1468874" y="1458826"/>
            <a:ext cx="2985300" cy="36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Кто участвует
</a:t>
            </a:r>
            <a:endParaRPr lang="en-US" sz="1300" dirty="0"/>
          </a:p>
        </p:txBody>
      </p:sp>
      <p:sp>
        <p:nvSpPr>
          <p:cNvPr id="8" name="Text 1"/>
          <p:cNvSpPr txBox="1"/>
          <p:nvPr/>
        </p:nvSpPr>
        <p:spPr>
          <a:xfrm>
            <a:off x="748162" y="1846000"/>
            <a:ext cx="3472200" cy="69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Участники — обучающиеся 1–11 классов, педагоги и родители; общее число превышает 620 человек. Мероприятие ориентировано на вовлечение всего школьного сообщества в совместную деятельность.
</a:t>
            </a:r>
            <a:endParaRPr lang="en-US" sz="1000" dirty="0"/>
          </a:p>
        </p:txBody>
      </p:sp>
      <p:sp>
        <p:nvSpPr>
          <p:cNvPr id="9" name="Text 2"/>
          <p:cNvSpPr txBox="1"/>
          <p:nvPr/>
        </p:nvSpPr>
        <p:spPr>
          <a:xfrm>
            <a:off x="5410538" y="3202163"/>
            <a:ext cx="2985300" cy="36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Активные группы
</a:t>
            </a:r>
            <a:endParaRPr lang="en-US" sz="1300" dirty="0"/>
          </a:p>
        </p:txBody>
      </p:sp>
      <p:sp>
        <p:nvSpPr>
          <p:cNvPr id="10" name="Text 3"/>
          <p:cNvSpPr txBox="1"/>
          <p:nvPr/>
        </p:nvSpPr>
        <p:spPr>
          <a:xfrm>
            <a:off x="4923550" y="3682212"/>
            <a:ext cx="3472200" cy="69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активисты: театр песни «Фантазия», волонтёрский отряд «Волонтёры Победы» и школьные творческие коллективы. Они обеспечивают программу, организацию площадок и взаимодействие с гостями.
</a:t>
            </a:r>
            <a:endParaRPr lang="en-US" sz="1000" dirty="0"/>
          </a:p>
        </p:txBody>
      </p:sp>
      <p:sp>
        <p:nvSpPr>
          <p:cNvPr id="11" name="Text 4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2000" dirty="0"/>
          </a:p>
        </p:txBody>
      </p:sp>
      <p:sp>
        <p:nvSpPr>
          <p:cNvPr id="12" name="Text 5"/>
          <p:cNvSpPr txBox="1"/>
          <p:nvPr/>
        </p:nvSpPr>
        <p:spPr>
          <a:xfrm>
            <a:off x="436500" y="464802"/>
            <a:ext cx="8352900" cy="52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21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Целевая аудитория и активные участники
</a:t>
            </a:r>
            <a:endParaRPr lang="en-US" sz="282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A0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2000" dirty="0"/>
          </a:p>
        </p:txBody>
      </p:sp>
      <p:sp>
        <p:nvSpPr>
          <p:cNvPr id="9" name="Text 1"/>
          <p:cNvSpPr txBox="1"/>
          <p:nvPr/>
        </p:nvSpPr>
        <p:spPr>
          <a:xfrm>
            <a:off x="885950" y="2670900"/>
            <a:ext cx="1250100" cy="1600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92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Неделя 1 — Исследования
</a:t>
            </a:r>
            <a:r>
              <a:rPr lang="en-US" sz="91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Сбор материалов о традициях региона: интервью с пенсионерами, архивы, региональные источники. Учащиеся готовят исследовательские проекты и презентации.
</a:t>
            </a:r>
            <a:endParaRPr lang="en-US" sz="1092" dirty="0"/>
          </a:p>
        </p:txBody>
      </p:sp>
      <p:sp>
        <p:nvSpPr>
          <p:cNvPr id="10" name="Text 2"/>
          <p:cNvSpPr txBox="1"/>
          <p:nvPr/>
        </p:nvSpPr>
        <p:spPr>
          <a:xfrm>
            <a:off x="2406109" y="2670900"/>
            <a:ext cx="1250100" cy="1600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39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Неделя 2 — Создание костюмов
</a:t>
            </a:r>
            <a:r>
              <a:rPr lang="en-US" sz="866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Изготовление и реставрация 15 национальных костюмов силами школьников, родителей и педагогов. Работа включает пошив, вышивку и фольклорные детали.
</a:t>
            </a:r>
            <a:endParaRPr lang="en-US" sz="1039" dirty="0"/>
          </a:p>
        </p:txBody>
      </p:sp>
      <p:sp>
        <p:nvSpPr>
          <p:cNvPr id="11" name="Text 3"/>
          <p:cNvSpPr txBox="1"/>
          <p:nvPr/>
        </p:nvSpPr>
        <p:spPr>
          <a:xfrm>
            <a:off x="3926269" y="2670900"/>
            <a:ext cx="1250100" cy="1600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12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Неделя 3 — Репетиции
</a:t>
            </a:r>
            <a:r>
              <a:rPr lang="en-US" sz="927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Репетиции 10 творческих номеров: песня, танец, театральные сцены. Параллельно согласуется сценарий и распределяются роли технической поддержки.
</a:t>
            </a:r>
            <a:endParaRPr lang="en-US" sz="1112" dirty="0"/>
          </a:p>
        </p:txBody>
      </p:sp>
      <p:sp>
        <p:nvSpPr>
          <p:cNvPr id="12" name="Text 4"/>
          <p:cNvSpPr txBox="1"/>
          <p:nvPr/>
        </p:nvSpPr>
        <p:spPr>
          <a:xfrm>
            <a:off x="5446428" y="2670900"/>
            <a:ext cx="1250100" cy="1600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22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Последняя подготовка — Логистика
</a:t>
            </a:r>
            <a:r>
              <a:rPr lang="en-US" sz="852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Организация площадок, расстановка экспозиций, санитарная и техническая проверка. Привлечение и распределение обязанностей среди более 300 родителей и волонтёров.
</a:t>
            </a:r>
            <a:endParaRPr lang="en-US" sz="1022" dirty="0"/>
          </a:p>
        </p:txBody>
      </p:sp>
      <p:sp>
        <p:nvSpPr>
          <p:cNvPr id="13" name="Text 5"/>
          <p:cNvSpPr txBox="1"/>
          <p:nvPr/>
        </p:nvSpPr>
        <p:spPr>
          <a:xfrm>
            <a:off x="6966588" y="2670900"/>
            <a:ext cx="1250100" cy="1600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96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День‑«Д» — Проведение ярмарки
</a:t>
            </a:r>
            <a:r>
              <a:rPr lang="en-US" sz="913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Проведение концерта, мастер‑классов, дефиле и дегустации. Координация всех площадок и встреча гостей, фиксирование событий фотоматериалами.
</a:t>
            </a:r>
            <a:endParaRPr lang="en-US" sz="1096" dirty="0"/>
          </a:p>
        </p:txBody>
      </p:sp>
      <p:sp>
        <p:nvSpPr>
          <p:cNvPr id="14" name="Text 6"/>
          <p:cNvSpPr txBox="1"/>
          <p:nvPr/>
        </p:nvSpPr>
        <p:spPr>
          <a:xfrm>
            <a:off x="885950" y="785900"/>
            <a:ext cx="7411200" cy="745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26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</a:t>
            </a:r>
            <a:r>
              <a:rPr lang="en-US" sz="2600" b="1" dirty="0" err="1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тап</a:t>
            </a:r>
            <a:r>
              <a:rPr lang="ru-RU" sz="2600" b="1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ы реализации</a:t>
            </a:r>
            <a:r>
              <a:rPr lang="en-US" sz="2600" b="1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</a:t>
            </a:r>
            <a:r>
              <a:rPr lang="en-US" sz="26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содержание и задачи
</a:t>
            </a:r>
            <a:endParaRPr lang="en-US" sz="2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DCB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45" y="1261825"/>
            <a:ext cx="2463610" cy="16389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700" y="1262586"/>
            <a:ext cx="2465700" cy="1637379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047" y="1261825"/>
            <a:ext cx="2464605" cy="16389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0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2000" dirty="0"/>
          </a:p>
        </p:txBody>
      </p:sp>
      <p:sp>
        <p:nvSpPr>
          <p:cNvPr id="10" name="Text 1"/>
          <p:cNvSpPr txBox="1"/>
          <p:nvPr/>
        </p:nvSpPr>
        <p:spPr>
          <a:xfrm>
            <a:off x="436500" y="464800"/>
            <a:ext cx="66288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18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Программа праздника — ключевые номера
</a:t>
            </a:r>
            <a:endParaRPr lang="en-US" sz="2180" dirty="0"/>
          </a:p>
        </p:txBody>
      </p:sp>
      <p:sp>
        <p:nvSpPr>
          <p:cNvPr id="11" name="Text 2"/>
          <p:cNvSpPr txBox="1"/>
          <p:nvPr/>
        </p:nvSpPr>
        <p:spPr>
          <a:xfrm>
            <a:off x="634300" y="3042075"/>
            <a:ext cx="2300100" cy="95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27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Торжественное открытие и приветствия
</a:t>
            </a:r>
            <a:r>
              <a:rPr lang="en-US" sz="88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Открытие сопровождается выступлениями руководства школы и старшеклассников, звучат приветственные песни. Зрителям представляют программу дня и ключевые коллективы мероприятия.
</a:t>
            </a:r>
            <a:endParaRPr lang="en-US" sz="1027" dirty="0"/>
          </a:p>
        </p:txBody>
      </p:sp>
      <p:sp>
        <p:nvSpPr>
          <p:cNvPr id="12" name="Text 3"/>
          <p:cNvSpPr txBox="1"/>
          <p:nvPr/>
        </p:nvSpPr>
        <p:spPr>
          <a:xfrm>
            <a:off x="3432100" y="3042075"/>
            <a:ext cx="2300100" cy="95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61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Музыкальные и хореографические постановки
</a:t>
            </a:r>
            <a:r>
              <a:rPr lang="en-US" sz="824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Номерные выступления отражают культурное разнообразие региона: народные песни, современные аранжировки и хореография. Каждый номер сопровождается атрибутикой и сценическими декорациями.
</a:t>
            </a:r>
            <a:endParaRPr lang="en-US" sz="961" dirty="0"/>
          </a:p>
        </p:txBody>
      </p:sp>
      <p:sp>
        <p:nvSpPr>
          <p:cNvPr id="13" name="Text 4"/>
          <p:cNvSpPr txBox="1"/>
          <p:nvPr/>
        </p:nvSpPr>
        <p:spPr>
          <a:xfrm>
            <a:off x="6229900" y="3042075"/>
            <a:ext cx="2300100" cy="95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51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Дефиле и музыкальная постановка
</a:t>
            </a:r>
            <a:r>
              <a:rPr lang="en-US" sz="90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Дефиле национальных костюмов сменяется музыкальной постановкой «Модные матрёшки» и общим танцем «Хора», символизирующим единство и межнациональное согласие сообщества.
</a:t>
            </a:r>
            <a:endParaRPr lang="en-US" sz="105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525" y="1319190"/>
            <a:ext cx="348900" cy="27912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9200" y="1310700"/>
            <a:ext cx="296100" cy="2961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525" y="3236167"/>
            <a:ext cx="348900" cy="27912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2800" y="3236167"/>
            <a:ext cx="348900" cy="27912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83488" y="3227677"/>
            <a:ext cx="222075" cy="296100"/>
          </a:xfrm>
          <a:prstGeom prst="rect">
            <a:avLst/>
          </a:prstGeom>
        </p:spPr>
      </p:pic>
      <p:sp>
        <p:nvSpPr>
          <p:cNvPr id="13" name="Text 0"/>
          <p:cNvSpPr txBox="1"/>
          <p:nvPr/>
        </p:nvSpPr>
        <p:spPr>
          <a:xfrm>
            <a:off x="8518411" y="4563200"/>
            <a:ext cx="543000" cy="45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2000" dirty="0"/>
          </a:p>
        </p:txBody>
      </p:sp>
      <p:sp>
        <p:nvSpPr>
          <p:cNvPr id="14" name="Text 1"/>
          <p:cNvSpPr txBox="1"/>
          <p:nvPr/>
        </p:nvSpPr>
        <p:spPr>
          <a:xfrm>
            <a:off x="436500" y="464800"/>
            <a:ext cx="5202000" cy="51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13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Методы и педагогические технологии
</a:t>
            </a:r>
            <a:endParaRPr lang="en-US" sz="2013" dirty="0"/>
          </a:p>
        </p:txBody>
      </p:sp>
      <p:sp>
        <p:nvSpPr>
          <p:cNvPr id="15" name="Text 2"/>
          <p:cNvSpPr txBox="1"/>
          <p:nvPr/>
        </p:nvSpPr>
        <p:spPr>
          <a:xfrm>
            <a:off x="436500" y="1907075"/>
            <a:ext cx="2363400" cy="877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Проектно‑творческая деятельность
</a:t>
            </a:r>
            <a:r>
              <a:rPr lang="en-US" sz="9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Учащиеся реализуют проекты по сбору и интерпретации традиций, создают экспонаты и номера, развивая ответственность и навыки планирования.
</a:t>
            </a:r>
            <a:endParaRPr lang="en-US" sz="1100" dirty="0"/>
          </a:p>
        </p:txBody>
      </p:sp>
      <p:sp>
        <p:nvSpPr>
          <p:cNvPr id="16" name="Text 3"/>
          <p:cNvSpPr txBox="1"/>
          <p:nvPr/>
        </p:nvSpPr>
        <p:spPr>
          <a:xfrm>
            <a:off x="3213775" y="1907075"/>
            <a:ext cx="2363400" cy="877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Исследовательская работа
</a:t>
            </a:r>
            <a:r>
              <a:rPr lang="en-US" sz="9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Поисковые задания включают интервью, архивные исследования и подготовку этнографических материалов, что углубляет знания о культуре региона.
</a:t>
            </a:r>
            <a:endParaRPr lang="en-US" sz="1100" dirty="0"/>
          </a:p>
        </p:txBody>
      </p:sp>
      <p:sp>
        <p:nvSpPr>
          <p:cNvPr id="17" name="Text 4"/>
          <p:cNvSpPr txBox="1"/>
          <p:nvPr/>
        </p:nvSpPr>
        <p:spPr>
          <a:xfrm>
            <a:off x="436500" y="3832800"/>
            <a:ext cx="2363400" cy="877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Интерактивные и игровые формы
</a:t>
            </a:r>
            <a:r>
              <a:rPr lang="en-US" sz="9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Игровые мастер‑классы и интерактивные площадки повышают вовлечённость младших школьников и способствуют усвоению традиций через практику.
</a:t>
            </a:r>
            <a:endParaRPr lang="en-US" sz="1100" dirty="0"/>
          </a:p>
        </p:txBody>
      </p:sp>
      <p:sp>
        <p:nvSpPr>
          <p:cNvPr id="18" name="Text 5"/>
          <p:cNvSpPr txBox="1"/>
          <p:nvPr/>
        </p:nvSpPr>
        <p:spPr>
          <a:xfrm>
            <a:off x="3213775" y="3832800"/>
            <a:ext cx="2363400" cy="877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28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Коллективно‑творческая деятельность
</a:t>
            </a:r>
            <a:r>
              <a:rPr lang="en-US" sz="84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Совместная подготовка костюмов, репетиции и организация площадок формируют командные навыки, коммуникативную культуру и чувство общей ответственности.
</a:t>
            </a:r>
            <a:endParaRPr lang="en-US" sz="1028" dirty="0"/>
          </a:p>
        </p:txBody>
      </p:sp>
      <p:sp>
        <p:nvSpPr>
          <p:cNvPr id="19" name="Text 6"/>
          <p:cNvSpPr txBox="1"/>
          <p:nvPr/>
        </p:nvSpPr>
        <p:spPr>
          <a:xfrm>
            <a:off x="5991050" y="3832800"/>
            <a:ext cx="2363400" cy="877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b="1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Рефлексия и портфолио
</a:t>
            </a:r>
            <a:r>
              <a:rPr lang="en-US" sz="900" dirty="0">
                <a:solidFill>
                  <a:srgbClr val="3030D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Системная рефлексия и фиксация достижений в портфолио позволяют оценить личный вклад, зафиксировать компетенции и планировать дальнейшее развитие.
</a:t>
            </a:r>
            <a:endParaRPr lang="en-US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1279</Words>
  <Application>Microsoft Office PowerPoint</Application>
  <PresentationFormat>Экран (16:9)</PresentationFormat>
  <Paragraphs>92</Paragraphs>
  <Slides>16</Slides>
  <Notes>15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Hi-tech</cp:lastModifiedBy>
  <cp:revision>8</cp:revision>
  <dcterms:created xsi:type="dcterms:W3CDTF">2025-10-31T10:34:52Z</dcterms:created>
  <dcterms:modified xsi:type="dcterms:W3CDTF">2025-10-31T11:35:04Z</dcterms:modified>
</cp:coreProperties>
</file>