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2715"/>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30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8C4B398-C286-408D-AED3-B4269E5776DA}" type="datetimeFigureOut">
              <a:rPr lang="ru-RU" smtClean="0"/>
              <a:t>22.04.2025</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819A4CE-C729-4452-89FB-EAD1478D50A9}" type="slidenum">
              <a:rPr lang="ru-RU" smtClean="0"/>
              <a:t>‹#›</a:t>
            </a:fld>
            <a:endParaRPr lang="ru-RU"/>
          </a:p>
        </p:txBody>
      </p:sp>
    </p:spTree>
    <p:extLst>
      <p:ext uri="{BB962C8B-B14F-4D97-AF65-F5344CB8AC3E}">
        <p14:creationId xmlns:p14="http://schemas.microsoft.com/office/powerpoint/2010/main" val="2032388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8C4B398-C286-408D-AED3-B4269E5776DA}" type="datetimeFigureOut">
              <a:rPr lang="ru-RU" smtClean="0"/>
              <a:t>22.04.2025</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819A4CE-C729-4452-89FB-EAD1478D50A9}" type="slidenum">
              <a:rPr lang="ru-RU" smtClean="0"/>
              <a:t>‹#›</a:t>
            </a:fld>
            <a:endParaRPr lang="ru-RU"/>
          </a:p>
        </p:txBody>
      </p:sp>
    </p:spTree>
    <p:extLst>
      <p:ext uri="{BB962C8B-B14F-4D97-AF65-F5344CB8AC3E}">
        <p14:creationId xmlns:p14="http://schemas.microsoft.com/office/powerpoint/2010/main" val="34367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8C4B398-C286-408D-AED3-B4269E5776DA}" type="datetimeFigureOut">
              <a:rPr lang="ru-RU" smtClean="0"/>
              <a:t>22.04.2025</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819A4CE-C729-4452-89FB-EAD1478D50A9}"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1886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8C4B398-C286-408D-AED3-B4269E5776DA}" type="datetimeFigureOut">
              <a:rPr lang="ru-RU" smtClean="0"/>
              <a:t>22.04.2025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819A4CE-C729-4452-89FB-EAD1478D50A9}" type="slidenum">
              <a:rPr lang="ru-RU" smtClean="0"/>
              <a:t>‹#›</a:t>
            </a:fld>
            <a:endParaRPr lang="ru-RU"/>
          </a:p>
        </p:txBody>
      </p:sp>
    </p:spTree>
    <p:extLst>
      <p:ext uri="{BB962C8B-B14F-4D97-AF65-F5344CB8AC3E}">
        <p14:creationId xmlns:p14="http://schemas.microsoft.com/office/powerpoint/2010/main" val="491862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8C4B398-C286-408D-AED3-B4269E5776DA}" type="datetimeFigureOut">
              <a:rPr lang="ru-RU" smtClean="0"/>
              <a:t>22.04.2025</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819A4CE-C729-4452-89FB-EAD1478D50A9}"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81476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8C4B398-C286-408D-AED3-B4269E5776DA}" type="datetimeFigureOut">
              <a:rPr lang="ru-RU" smtClean="0"/>
              <a:t>22.04.2025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819A4CE-C729-4452-89FB-EAD1478D50A9}" type="slidenum">
              <a:rPr lang="ru-RU" smtClean="0"/>
              <a:t>‹#›</a:t>
            </a:fld>
            <a:endParaRPr lang="ru-RU"/>
          </a:p>
        </p:txBody>
      </p:sp>
    </p:spTree>
    <p:extLst>
      <p:ext uri="{BB962C8B-B14F-4D97-AF65-F5344CB8AC3E}">
        <p14:creationId xmlns:p14="http://schemas.microsoft.com/office/powerpoint/2010/main" val="3492090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8C4B398-C286-408D-AED3-B4269E5776DA}" type="datetimeFigureOut">
              <a:rPr lang="ru-RU" smtClean="0"/>
              <a:t>22.04.2025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819A4CE-C729-4452-89FB-EAD1478D50A9}" type="slidenum">
              <a:rPr lang="ru-RU" smtClean="0"/>
              <a:t>‹#›</a:t>
            </a:fld>
            <a:endParaRPr lang="ru-RU"/>
          </a:p>
        </p:txBody>
      </p:sp>
    </p:spTree>
    <p:extLst>
      <p:ext uri="{BB962C8B-B14F-4D97-AF65-F5344CB8AC3E}">
        <p14:creationId xmlns:p14="http://schemas.microsoft.com/office/powerpoint/2010/main" val="1756434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8C4B398-C286-408D-AED3-B4269E5776DA}" type="datetimeFigureOut">
              <a:rPr lang="ru-RU" smtClean="0"/>
              <a:t>22.04.2025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819A4CE-C729-4452-89FB-EAD1478D50A9}" type="slidenum">
              <a:rPr lang="ru-RU" smtClean="0"/>
              <a:t>‹#›</a:t>
            </a:fld>
            <a:endParaRPr lang="ru-RU"/>
          </a:p>
        </p:txBody>
      </p:sp>
    </p:spTree>
    <p:extLst>
      <p:ext uri="{BB962C8B-B14F-4D97-AF65-F5344CB8AC3E}">
        <p14:creationId xmlns:p14="http://schemas.microsoft.com/office/powerpoint/2010/main" val="3890577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8C4B398-C286-408D-AED3-B4269E5776DA}" type="datetimeFigureOut">
              <a:rPr lang="ru-RU" smtClean="0"/>
              <a:t>22.04.2025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819A4CE-C729-4452-89FB-EAD1478D50A9}" type="slidenum">
              <a:rPr lang="ru-RU" smtClean="0"/>
              <a:t>‹#›</a:t>
            </a:fld>
            <a:endParaRPr lang="ru-RU"/>
          </a:p>
        </p:txBody>
      </p:sp>
    </p:spTree>
    <p:extLst>
      <p:ext uri="{BB962C8B-B14F-4D97-AF65-F5344CB8AC3E}">
        <p14:creationId xmlns:p14="http://schemas.microsoft.com/office/powerpoint/2010/main" val="70322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8C4B398-C286-408D-AED3-B4269E5776DA}" type="datetimeFigureOut">
              <a:rPr lang="ru-RU" smtClean="0"/>
              <a:t>22.04.2025</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819A4CE-C729-4452-89FB-EAD1478D50A9}" type="slidenum">
              <a:rPr lang="ru-RU" smtClean="0"/>
              <a:t>‹#›</a:t>
            </a:fld>
            <a:endParaRPr lang="ru-RU"/>
          </a:p>
        </p:txBody>
      </p:sp>
    </p:spTree>
    <p:extLst>
      <p:ext uri="{BB962C8B-B14F-4D97-AF65-F5344CB8AC3E}">
        <p14:creationId xmlns:p14="http://schemas.microsoft.com/office/powerpoint/2010/main" val="86522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8C4B398-C286-408D-AED3-B4269E5776DA}" type="datetimeFigureOut">
              <a:rPr lang="ru-RU" smtClean="0"/>
              <a:t>22.04.2025</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819A4CE-C729-4452-89FB-EAD1478D50A9}" type="slidenum">
              <a:rPr lang="ru-RU" smtClean="0"/>
              <a:t>‹#›</a:t>
            </a:fld>
            <a:endParaRPr lang="ru-RU"/>
          </a:p>
        </p:txBody>
      </p:sp>
    </p:spTree>
    <p:extLst>
      <p:ext uri="{BB962C8B-B14F-4D97-AF65-F5344CB8AC3E}">
        <p14:creationId xmlns:p14="http://schemas.microsoft.com/office/powerpoint/2010/main" val="51335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8C4B398-C286-408D-AED3-B4269E5776DA}" type="datetimeFigureOut">
              <a:rPr lang="ru-RU" smtClean="0"/>
              <a:t>22.04.2025</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819A4CE-C729-4452-89FB-EAD1478D50A9}" type="slidenum">
              <a:rPr lang="ru-RU" smtClean="0"/>
              <a:t>‹#›</a:t>
            </a:fld>
            <a:endParaRPr lang="ru-RU"/>
          </a:p>
        </p:txBody>
      </p:sp>
    </p:spTree>
    <p:extLst>
      <p:ext uri="{BB962C8B-B14F-4D97-AF65-F5344CB8AC3E}">
        <p14:creationId xmlns:p14="http://schemas.microsoft.com/office/powerpoint/2010/main" val="47031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8C4B398-C286-408D-AED3-B4269E5776DA}" type="datetimeFigureOut">
              <a:rPr lang="ru-RU" smtClean="0"/>
              <a:t>22.04.2025</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819A4CE-C729-4452-89FB-EAD1478D50A9}" type="slidenum">
              <a:rPr lang="ru-RU" smtClean="0"/>
              <a:t>‹#›</a:t>
            </a:fld>
            <a:endParaRPr lang="ru-RU"/>
          </a:p>
        </p:txBody>
      </p:sp>
    </p:spTree>
    <p:extLst>
      <p:ext uri="{BB962C8B-B14F-4D97-AF65-F5344CB8AC3E}">
        <p14:creationId xmlns:p14="http://schemas.microsoft.com/office/powerpoint/2010/main" val="346870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4B398-C286-408D-AED3-B4269E5776DA}" type="datetimeFigureOut">
              <a:rPr lang="ru-RU" smtClean="0"/>
              <a:t>22.04.2025</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819A4CE-C729-4452-89FB-EAD1478D50A9}" type="slidenum">
              <a:rPr lang="ru-RU" smtClean="0"/>
              <a:t>‹#›</a:t>
            </a:fld>
            <a:endParaRPr lang="ru-RU"/>
          </a:p>
        </p:txBody>
      </p:sp>
    </p:spTree>
    <p:extLst>
      <p:ext uri="{BB962C8B-B14F-4D97-AF65-F5344CB8AC3E}">
        <p14:creationId xmlns:p14="http://schemas.microsoft.com/office/powerpoint/2010/main" val="91181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8C4B398-C286-408D-AED3-B4269E5776DA}" type="datetimeFigureOut">
              <a:rPr lang="ru-RU" smtClean="0"/>
              <a:t>22.04.2025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819A4CE-C729-4452-89FB-EAD1478D50A9}" type="slidenum">
              <a:rPr lang="ru-RU" smtClean="0"/>
              <a:t>‹#›</a:t>
            </a:fld>
            <a:endParaRPr lang="ru-RU"/>
          </a:p>
        </p:txBody>
      </p:sp>
    </p:spTree>
    <p:extLst>
      <p:ext uri="{BB962C8B-B14F-4D97-AF65-F5344CB8AC3E}">
        <p14:creationId xmlns:p14="http://schemas.microsoft.com/office/powerpoint/2010/main" val="4281321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8C4B398-C286-408D-AED3-B4269E5776DA}" type="datetimeFigureOut">
              <a:rPr lang="ru-RU" smtClean="0"/>
              <a:t>22.04.2025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819A4CE-C729-4452-89FB-EAD1478D50A9}" type="slidenum">
              <a:rPr lang="ru-RU" smtClean="0"/>
              <a:t>‹#›</a:t>
            </a:fld>
            <a:endParaRPr lang="ru-RU"/>
          </a:p>
        </p:txBody>
      </p:sp>
    </p:spTree>
    <p:extLst>
      <p:ext uri="{BB962C8B-B14F-4D97-AF65-F5344CB8AC3E}">
        <p14:creationId xmlns:p14="http://schemas.microsoft.com/office/powerpoint/2010/main" val="3132298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8C4B398-C286-408D-AED3-B4269E5776DA}" type="datetimeFigureOut">
              <a:rPr lang="ru-RU" smtClean="0"/>
              <a:t>22.04.2025</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819A4CE-C729-4452-89FB-EAD1478D50A9}" type="slidenum">
              <a:rPr lang="ru-RU" smtClean="0"/>
              <a:t>‹#›</a:t>
            </a:fld>
            <a:endParaRPr lang="ru-RU"/>
          </a:p>
        </p:txBody>
      </p:sp>
    </p:spTree>
    <p:extLst>
      <p:ext uri="{BB962C8B-B14F-4D97-AF65-F5344CB8AC3E}">
        <p14:creationId xmlns:p14="http://schemas.microsoft.com/office/powerpoint/2010/main" val="1302441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89109" y="1946787"/>
            <a:ext cx="7725192" cy="1754326"/>
          </a:xfrm>
          <a:prstGeom prst="rect">
            <a:avLst/>
          </a:prstGeom>
        </p:spPr>
        <p:txBody>
          <a:bodyPr wrap="none">
            <a:spAutoFit/>
          </a:bodyPr>
          <a:lstStyle/>
          <a:p>
            <a:pPr algn="ctr"/>
            <a:r>
              <a:rPr lang="ru-RU" sz="3600" b="1" cap="small" spc="25" dirty="0" smtClean="0">
                <a:solidFill>
                  <a:srgbClr val="752715"/>
                </a:solidFill>
                <a:effectLst/>
                <a:latin typeface="Times New Roman" panose="02020603050405020304" pitchFamily="18" charset="0"/>
                <a:ea typeface="Calibri" panose="020F0502020204030204" pitchFamily="34" charset="0"/>
                <a:cs typeface="Times New Roman" panose="02020603050405020304" pitchFamily="18" charset="0"/>
              </a:rPr>
              <a:t>БУЛЛИНГ: </a:t>
            </a:r>
          </a:p>
          <a:p>
            <a:pPr algn="ctr"/>
            <a:r>
              <a:rPr lang="ru-RU" sz="3600" b="1" cap="small" spc="25" dirty="0" smtClean="0">
                <a:solidFill>
                  <a:srgbClr val="752715"/>
                </a:solidFill>
                <a:effectLst/>
                <a:latin typeface="Times New Roman" panose="02020603050405020304" pitchFamily="18" charset="0"/>
                <a:ea typeface="Calibri" panose="020F0502020204030204" pitchFamily="34" charset="0"/>
                <a:cs typeface="Times New Roman" panose="02020603050405020304" pitchFamily="18" charset="0"/>
              </a:rPr>
              <a:t>ЗАКОНОДАТЕЛЬНЫЕ АСПЕКТЫ</a:t>
            </a:r>
          </a:p>
          <a:p>
            <a:pPr algn="ctr"/>
            <a:r>
              <a:rPr lang="ru-RU" sz="3600" b="1" cap="small" spc="25" dirty="0" smtClean="0">
                <a:solidFill>
                  <a:srgbClr val="752715"/>
                </a:solidFill>
                <a:effectLst/>
                <a:latin typeface="Times New Roman" panose="02020603050405020304" pitchFamily="18" charset="0"/>
                <a:ea typeface="Calibri" panose="020F0502020204030204" pitchFamily="34" charset="0"/>
                <a:cs typeface="Times New Roman" panose="02020603050405020304" pitchFamily="18" charset="0"/>
              </a:rPr>
              <a:t>И ПРАВОВЫЕ ПОСЛЕДСТВИЯ</a:t>
            </a:r>
            <a:endParaRPr lang="ru-RU" sz="3600" dirty="0">
              <a:solidFill>
                <a:srgbClr val="75271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5968180" y="142483"/>
            <a:ext cx="6096000" cy="1384995"/>
          </a:xfrm>
          <a:prstGeom prst="rect">
            <a:avLst/>
          </a:prstGeom>
        </p:spPr>
        <p:txBody>
          <a:bodyPr>
            <a:spAutoFit/>
          </a:bodyPr>
          <a:lstStyle/>
          <a:p>
            <a:pPr lvl="0" algn="just"/>
            <a:r>
              <a:rPr lang="ru-RU" sz="2800" b="1" dirty="0">
                <a:solidFill>
                  <a:srgbClr val="002060"/>
                </a:solidFill>
                <a:latin typeface="Times New Roman" panose="02020603050405020304" pitchFamily="18" charset="0"/>
                <a:cs typeface="Times New Roman" panose="02020603050405020304" pitchFamily="18" charset="0"/>
              </a:rPr>
              <a:t>При </a:t>
            </a:r>
            <a:r>
              <a:rPr lang="ru-RU" sz="2800" b="1" dirty="0" err="1">
                <a:solidFill>
                  <a:srgbClr val="002060"/>
                </a:solidFill>
                <a:latin typeface="Times New Roman" panose="02020603050405020304" pitchFamily="18" charset="0"/>
                <a:cs typeface="Times New Roman" panose="02020603050405020304" pitchFamily="18" charset="0"/>
              </a:rPr>
              <a:t>буллинге</a:t>
            </a:r>
            <a:r>
              <a:rPr lang="ru-RU" sz="2800" b="1" dirty="0">
                <a:solidFill>
                  <a:srgbClr val="002060"/>
                </a:solidFill>
                <a:latin typeface="Times New Roman" panose="02020603050405020304" pitchFamily="18" charset="0"/>
                <a:cs typeface="Times New Roman" panose="02020603050405020304" pitchFamily="18" charset="0"/>
              </a:rPr>
              <a:t> единственный верный путь — вмешательство взрослых!</a:t>
            </a:r>
            <a:endParaRPr lang="ru-RU" sz="2800"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113693" y="0"/>
            <a:ext cx="2198828" cy="1946787"/>
          </a:xfrm>
          <a:prstGeom prst="rect">
            <a:avLst/>
          </a:prstGeom>
        </p:spPr>
      </p:pic>
      <p:pic>
        <p:nvPicPr>
          <p:cNvPr id="5" name="Рисунок 4"/>
          <p:cNvPicPr>
            <a:picLocks noChangeAspect="1"/>
          </p:cNvPicPr>
          <p:nvPr/>
        </p:nvPicPr>
        <p:blipFill>
          <a:blip r:embed="rId3"/>
          <a:stretch>
            <a:fillRect/>
          </a:stretch>
        </p:blipFill>
        <p:spPr>
          <a:xfrm>
            <a:off x="4054189" y="3885779"/>
            <a:ext cx="4395019" cy="2934019"/>
          </a:xfrm>
          <a:prstGeom prst="rect">
            <a:avLst/>
          </a:prstGeom>
          <a:ln>
            <a:noFill/>
          </a:ln>
          <a:effectLst>
            <a:softEdge rad="112500"/>
          </a:effectLst>
        </p:spPr>
      </p:pic>
    </p:spTree>
    <p:extLst>
      <p:ext uri="{BB962C8B-B14F-4D97-AF65-F5344CB8AC3E}">
        <p14:creationId xmlns:p14="http://schemas.microsoft.com/office/powerpoint/2010/main" val="2603055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45" y="-136246"/>
            <a:ext cx="1792379" cy="1585097"/>
          </a:xfrm>
          <a:prstGeom prst="rect">
            <a:avLst/>
          </a:prstGeom>
        </p:spPr>
      </p:pic>
      <p:sp>
        <p:nvSpPr>
          <p:cNvPr id="3" name="Прямоугольник 2"/>
          <p:cNvSpPr/>
          <p:nvPr/>
        </p:nvSpPr>
        <p:spPr>
          <a:xfrm>
            <a:off x="1563328" y="117693"/>
            <a:ext cx="10009239" cy="6001643"/>
          </a:xfrm>
          <a:prstGeom prst="rect">
            <a:avLst/>
          </a:prstGeom>
        </p:spPr>
        <p:txBody>
          <a:bodyPr wrap="square">
            <a:spAutoFit/>
          </a:bodyPr>
          <a:lstStyle/>
          <a:p>
            <a:pPr indent="450215" algn="ctr">
              <a:spcAft>
                <a:spcPts val="0"/>
              </a:spcAft>
            </a:pP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Основные нормативные документы, направленные на защиту детей от насилия и жестокого </a:t>
            </a:r>
            <a:r>
              <a:rPr lang="ru-RU" sz="2400" b="1"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обращения</a:t>
            </a:r>
            <a:endParaRPr lang="ru-RU" sz="2400" b="1"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Конвенция ООН о правах ребенка (1989).</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Конституция Приднестровской Молдавской Республики.</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 Гражданский кодекс Приднестровской Молдавской Республики.</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4. Семейный кодекс Приднестровской Молдавской Республики.</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 Уголовный кодекс Приднестровской Молдавской Республики.</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6. Кодекс Приднестровской Молдавской Республики об административных правонарушениях.</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7. </a:t>
            </a:r>
            <a:r>
              <a:rPr lang="ru-RU" sz="24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Закон </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Приднестровской Молдавской Республики «Об основных гарантиях прав ребенка в Приднестровской Молдавской Республики».</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8. </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Закон Приднестровской Молдавской Республики «Об основах системы профилактики безнадзорности и правонарушений несовершеннолетних».</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9. </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Закон Приднестровской Молдавской Республики «О защите детей от информации, причиняющей вред их здоровью и развитию</a:t>
            </a:r>
            <a:r>
              <a:rPr lang="ru-RU" sz="24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и др.</a:t>
            </a:r>
            <a:endParaRPr lang="ru-RU" sz="2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3715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399621" y="5272903"/>
            <a:ext cx="1792379" cy="1585097"/>
          </a:xfrm>
          <a:prstGeom prst="rect">
            <a:avLst/>
          </a:prstGeom>
        </p:spPr>
      </p:pic>
      <p:sp>
        <p:nvSpPr>
          <p:cNvPr id="3" name="Прямоугольник 2"/>
          <p:cNvSpPr/>
          <p:nvPr/>
        </p:nvSpPr>
        <p:spPr>
          <a:xfrm>
            <a:off x="6164826" y="90381"/>
            <a:ext cx="5791200" cy="5693866"/>
          </a:xfrm>
          <a:prstGeom prst="rect">
            <a:avLst/>
          </a:prstGeom>
        </p:spPr>
        <p:txBody>
          <a:bodyPr wrap="square">
            <a:spAutoFit/>
          </a:bodyPr>
          <a:lstStyle/>
          <a:p>
            <a:pPr algn="just"/>
            <a:r>
              <a:rPr lang="ru-RU" sz="2800" b="1" i="0" u="sng" dirty="0" smtClean="0">
                <a:solidFill>
                  <a:srgbClr val="002060"/>
                </a:solidFill>
                <a:effectLst/>
                <a:latin typeface="Times New Roman" panose="02020603050405020304" pitchFamily="18" charset="0"/>
                <a:cs typeface="Times New Roman" panose="02020603050405020304" pitchFamily="18" charset="0"/>
              </a:rPr>
              <a:t>Самыми распространенными формами буллинга среди учителей стали ситуации, когда:</a:t>
            </a:r>
          </a:p>
          <a:p>
            <a:pPr algn="just"/>
            <a:endParaRPr lang="ru-RU" sz="2800" b="1" i="0" u="sng" dirty="0" smtClean="0">
              <a:solidFill>
                <a:srgbClr val="002060"/>
              </a:solidFill>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ru-RU" sz="2800" b="0" i="0" dirty="0" smtClean="0">
                <a:solidFill>
                  <a:srgbClr val="002060"/>
                </a:solidFill>
                <a:effectLst/>
                <a:latin typeface="Times New Roman" panose="02020603050405020304" pitchFamily="18" charset="0"/>
                <a:cs typeface="Times New Roman" panose="02020603050405020304" pitchFamily="18" charset="0"/>
              </a:rPr>
              <a:t>ученики дразнят учителя;</a:t>
            </a:r>
          </a:p>
          <a:p>
            <a:pPr algn="just">
              <a:buFont typeface="Arial" panose="020B0604020202020204" pitchFamily="34" charset="0"/>
              <a:buChar char="•"/>
            </a:pPr>
            <a:r>
              <a:rPr lang="ru-RU" sz="2800" b="0" i="0" dirty="0" smtClean="0">
                <a:solidFill>
                  <a:srgbClr val="002060"/>
                </a:solidFill>
                <a:effectLst/>
                <a:latin typeface="Times New Roman" panose="02020603050405020304" pitchFamily="18" charset="0"/>
                <a:cs typeface="Times New Roman" panose="02020603050405020304" pitchFamily="18" charset="0"/>
              </a:rPr>
              <a:t>придумывают клички и прозвища;</a:t>
            </a:r>
          </a:p>
          <a:p>
            <a:pPr algn="just">
              <a:buFont typeface="Arial" panose="020B0604020202020204" pitchFamily="34" charset="0"/>
              <a:buChar char="•"/>
            </a:pPr>
            <a:r>
              <a:rPr lang="ru-RU" sz="2800" b="0" i="0" dirty="0" smtClean="0">
                <a:solidFill>
                  <a:srgbClr val="002060"/>
                </a:solidFill>
                <a:effectLst/>
                <a:latin typeface="Times New Roman" panose="02020603050405020304" pitchFamily="18" charset="0"/>
                <a:cs typeface="Times New Roman" panose="02020603050405020304" pitchFamily="18" charset="0"/>
              </a:rPr>
              <a:t>игнорируют учителя;</a:t>
            </a:r>
          </a:p>
          <a:p>
            <a:pPr algn="just">
              <a:buFont typeface="Arial" panose="020B0604020202020204" pitchFamily="34" charset="0"/>
              <a:buChar char="•"/>
            </a:pPr>
            <a:r>
              <a:rPr lang="ru-RU" sz="2800" b="0" i="0" dirty="0" smtClean="0">
                <a:solidFill>
                  <a:srgbClr val="002060"/>
                </a:solidFill>
                <a:effectLst/>
                <a:latin typeface="Times New Roman" panose="02020603050405020304" pitchFamily="18" charset="0"/>
                <a:cs typeface="Times New Roman" panose="02020603050405020304" pitchFamily="18" charset="0"/>
              </a:rPr>
              <a:t>обсуждают его личную жизнь;</a:t>
            </a:r>
          </a:p>
          <a:p>
            <a:pPr algn="just">
              <a:buFont typeface="Arial" panose="020B0604020202020204" pitchFamily="34" charset="0"/>
              <a:buChar char="•"/>
            </a:pPr>
            <a:r>
              <a:rPr lang="ru-RU" sz="2800" b="0" i="0" dirty="0" smtClean="0">
                <a:solidFill>
                  <a:srgbClr val="002060"/>
                </a:solidFill>
                <a:effectLst/>
                <a:latin typeface="Times New Roman" panose="02020603050405020304" pitchFamily="18" charset="0"/>
                <a:cs typeface="Times New Roman" panose="02020603050405020304" pitchFamily="18" charset="0"/>
              </a:rPr>
              <a:t>демонстрируют презрение с помощью жестов или взглядов;</a:t>
            </a:r>
          </a:p>
          <a:p>
            <a:pPr algn="just">
              <a:buFont typeface="Arial" panose="020B0604020202020204" pitchFamily="34" charset="0"/>
              <a:buChar char="•"/>
            </a:pPr>
            <a:r>
              <a:rPr lang="ru-RU" sz="2800" b="0" i="0" dirty="0" smtClean="0">
                <a:solidFill>
                  <a:srgbClr val="002060"/>
                </a:solidFill>
                <a:effectLst/>
                <a:latin typeface="Times New Roman" panose="02020603050405020304" pitchFamily="18" charset="0"/>
                <a:cs typeface="Times New Roman" panose="02020603050405020304" pitchFamily="18" charset="0"/>
              </a:rPr>
              <a:t>специально нарушают дисциплину;</a:t>
            </a:r>
          </a:p>
          <a:p>
            <a:pPr algn="just">
              <a:buFont typeface="Arial" panose="020B0604020202020204" pitchFamily="34" charset="0"/>
              <a:buChar char="•"/>
            </a:pPr>
            <a:r>
              <a:rPr lang="ru-RU" sz="2800" b="0" i="0" dirty="0" smtClean="0">
                <a:solidFill>
                  <a:srgbClr val="002060"/>
                </a:solidFill>
                <a:effectLst/>
                <a:latin typeface="Times New Roman" panose="02020603050405020304" pitchFamily="18" charset="0"/>
                <a:cs typeface="Times New Roman" panose="02020603050405020304" pitchFamily="18" charset="0"/>
              </a:rPr>
              <a:t>отказываются выполнять требования.</a:t>
            </a:r>
            <a:endParaRPr lang="ru-RU" sz="2800" b="0" i="0" dirty="0">
              <a:solidFill>
                <a:srgbClr val="002060"/>
              </a:solidFill>
              <a:effectLst/>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0" y="-84981"/>
            <a:ext cx="5753313" cy="3837460"/>
          </a:xfrm>
          <a:prstGeom prst="rect">
            <a:avLst/>
          </a:prstGeom>
          <a:ln>
            <a:noFill/>
          </a:ln>
          <a:effectLst>
            <a:softEdge rad="112500"/>
          </a:effectLst>
        </p:spPr>
      </p:pic>
      <p:sp>
        <p:nvSpPr>
          <p:cNvPr id="5" name="Прямоугольник 4"/>
          <p:cNvSpPr/>
          <p:nvPr/>
        </p:nvSpPr>
        <p:spPr>
          <a:xfrm>
            <a:off x="1268361" y="4349573"/>
            <a:ext cx="4306529" cy="2246769"/>
          </a:xfrm>
          <a:prstGeom prst="rect">
            <a:avLst/>
          </a:prstGeom>
          <a:ln>
            <a:solidFill>
              <a:srgbClr val="752715"/>
            </a:solidFill>
          </a:ln>
        </p:spPr>
        <p:txBody>
          <a:bodyPr wrap="square">
            <a:spAutoFit/>
          </a:bodyPr>
          <a:lstStyle/>
          <a:p>
            <a:pPr algn="just"/>
            <a:r>
              <a:rPr lang="ru-RU" sz="2800" b="0" i="0" dirty="0" smtClean="0">
                <a:solidFill>
                  <a:srgbClr val="752715"/>
                </a:solidFill>
                <a:effectLst/>
                <a:latin typeface="Times New Roman" panose="02020603050405020304" pitchFamily="18" charset="0"/>
                <a:cs typeface="Times New Roman" panose="02020603050405020304" pitchFamily="18" charset="0"/>
              </a:rPr>
              <a:t>	В российских школах функционируют специальные комиссии, занимающиеся защитой авторитета педагогов</a:t>
            </a:r>
            <a:endParaRPr lang="ru-RU" sz="2800" dirty="0">
              <a:solidFill>
                <a:srgbClr val="75271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8976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45" y="-136246"/>
            <a:ext cx="1792379" cy="1585097"/>
          </a:xfrm>
          <a:prstGeom prst="rect">
            <a:avLst/>
          </a:prstGeom>
        </p:spPr>
      </p:pic>
      <p:sp>
        <p:nvSpPr>
          <p:cNvPr id="3" name="Прямоугольник 2"/>
          <p:cNvSpPr/>
          <p:nvPr/>
        </p:nvSpPr>
        <p:spPr>
          <a:xfrm>
            <a:off x="2422412" y="344902"/>
            <a:ext cx="8684365" cy="622799"/>
          </a:xfrm>
          <a:prstGeom prst="rect">
            <a:avLst/>
          </a:prstGeom>
        </p:spPr>
        <p:txBody>
          <a:bodyPr wrap="none">
            <a:spAutoFit/>
          </a:bodyPr>
          <a:lstStyle/>
          <a:p>
            <a:pPr lvl="0" algn="ctr">
              <a:lnSpc>
                <a:spcPct val="115000"/>
              </a:lnSpc>
              <a:spcAft>
                <a:spcPts val="0"/>
              </a:spcAft>
            </a:pPr>
            <a:r>
              <a:rPr lang="ru-RU" sz="3200" b="1" kern="100" dirty="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ВИДЫ ОТВЕТСТВЕННОСТИ ЗА БУЛЛИНГ</a:t>
            </a:r>
            <a:endParaRPr lang="ru-RU" sz="3200" kern="100" dirty="0">
              <a:solidFill>
                <a:srgbClr val="752715"/>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8182897" y="3173976"/>
            <a:ext cx="3810000" cy="2476500"/>
          </a:xfrm>
          <a:prstGeom prst="rect">
            <a:avLst/>
          </a:prstGeom>
          <a:ln>
            <a:noFill/>
          </a:ln>
          <a:effectLst>
            <a:softEdge rad="112500"/>
          </a:effectLst>
        </p:spPr>
      </p:pic>
      <p:sp>
        <p:nvSpPr>
          <p:cNvPr id="5" name="Прямоугольник 4"/>
          <p:cNvSpPr/>
          <p:nvPr/>
        </p:nvSpPr>
        <p:spPr>
          <a:xfrm>
            <a:off x="8182896" y="5650476"/>
            <a:ext cx="3920613" cy="1200329"/>
          </a:xfrm>
          <a:prstGeom prst="rect">
            <a:avLst/>
          </a:prstGeom>
        </p:spPr>
        <p:txBody>
          <a:bodyPr wrap="square">
            <a:spAutoFit/>
          </a:bodyPr>
          <a:lstStyle/>
          <a:p>
            <a:pPr algn="ctr"/>
            <a:r>
              <a:rPr lang="ru-RU" sz="2400" b="1" dirty="0" smtClean="0">
                <a:solidFill>
                  <a:srgbClr val="752715"/>
                </a:solidFill>
                <a:latin typeface="Times New Roman" panose="02020603050405020304" pitchFamily="18" charset="0"/>
                <a:cs typeface="Times New Roman" panose="02020603050405020304" pitchFamily="18" charset="0"/>
              </a:rPr>
              <a:t>«Буллинг — это не школа жизни, а травля и насилие»</a:t>
            </a:r>
            <a:endParaRPr lang="ru-RU" sz="2400" b="1" dirty="0">
              <a:solidFill>
                <a:srgbClr val="752715"/>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56751" y="1373297"/>
            <a:ext cx="10248900" cy="2308324"/>
          </a:xfrm>
          <a:prstGeom prst="rect">
            <a:avLst/>
          </a:prstGeom>
        </p:spPr>
        <p:txBody>
          <a:bodyPr wrap="square">
            <a:spAutoFit/>
          </a:bodyPr>
          <a:lstStyle/>
          <a:p>
            <a:pPr algn="just"/>
            <a:r>
              <a:rPr lang="ru-RU" sz="2400" b="1" dirty="0">
                <a:solidFill>
                  <a:srgbClr val="002060"/>
                </a:solidFill>
                <a:latin typeface="Times New Roman" panose="02020603050405020304" pitchFamily="18" charset="0"/>
                <a:cs typeface="Times New Roman" panose="02020603050405020304" pitchFamily="18" charset="0"/>
              </a:rPr>
              <a:t>Р</a:t>
            </a:r>
            <a:r>
              <a:rPr lang="ru-RU" sz="2400" b="1" i="0" dirty="0" smtClean="0">
                <a:solidFill>
                  <a:srgbClr val="002060"/>
                </a:solidFill>
                <a:effectLst/>
                <a:latin typeface="Times New Roman" panose="02020603050405020304" pitchFamily="18" charset="0"/>
                <a:cs typeface="Times New Roman" panose="02020603050405020304" pitchFamily="18" charset="0"/>
              </a:rPr>
              <a:t>ебенок до 14 лет уголовной или административной ответственности не несет. </a:t>
            </a:r>
          </a:p>
          <a:p>
            <a:pPr algn="just"/>
            <a:endParaRPr lang="ru-RU" sz="2400" b="1" i="0" dirty="0" smtClean="0">
              <a:solidFill>
                <a:srgbClr val="002060"/>
              </a:solidFill>
              <a:effectLst/>
              <a:latin typeface="Times New Roman" panose="02020603050405020304" pitchFamily="18" charset="0"/>
              <a:cs typeface="Times New Roman" panose="02020603050405020304" pitchFamily="18" charset="0"/>
            </a:endParaRPr>
          </a:p>
          <a:p>
            <a:pPr algn="just"/>
            <a:r>
              <a:rPr lang="ru-RU" sz="2400" b="1" i="0" dirty="0" smtClean="0">
                <a:solidFill>
                  <a:srgbClr val="002060"/>
                </a:solidFill>
                <a:effectLst/>
                <a:latin typeface="Times New Roman" panose="02020603050405020304" pitchFamily="18" charset="0"/>
                <a:cs typeface="Times New Roman" panose="02020603050405020304" pitchFamily="18" charset="0"/>
              </a:rPr>
              <a:t>Если он причинит другому ребенку какой-то вред, ответственность нести будут родители либо школа или другое учреждение, в котором на тот момент находились дети. </a:t>
            </a:r>
            <a:endParaRPr lang="ru-RU" sz="2400" b="1" dirty="0">
              <a:solidFill>
                <a:srgbClr val="002060"/>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809137" y="4126982"/>
            <a:ext cx="6096000" cy="1938992"/>
          </a:xfrm>
          <a:prstGeom prst="rect">
            <a:avLst/>
          </a:prstGeom>
        </p:spPr>
        <p:txBody>
          <a:bodyPr>
            <a:spAutoFit/>
          </a:bodyPr>
          <a:lstStyle/>
          <a:p>
            <a:pPr algn="just"/>
            <a:r>
              <a:rPr lang="ru-RU" sz="2400" b="1" dirty="0" smtClean="0">
                <a:solidFill>
                  <a:srgbClr val="002060"/>
                </a:solidFill>
                <a:latin typeface="Times New Roman" panose="02020603050405020304" pitchFamily="18" charset="0"/>
                <a:cs typeface="Times New Roman" panose="02020603050405020304" pitchFamily="18" charset="0"/>
              </a:rPr>
              <a:t>Если вред был причинен сотрудником организации, ответственность несет организация. То есть школа отвечает за действие или бездействие учителей и классного руководителя.</a:t>
            </a:r>
            <a:endParaRPr lang="ru-RU"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1196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45" y="-136246"/>
            <a:ext cx="1792379" cy="1585097"/>
          </a:xfrm>
          <a:prstGeom prst="rect">
            <a:avLst/>
          </a:prstGeom>
        </p:spPr>
      </p:pic>
      <p:pic>
        <p:nvPicPr>
          <p:cNvPr id="3" name="Рисунок 2"/>
          <p:cNvPicPr>
            <a:picLocks noChangeAspect="1"/>
          </p:cNvPicPr>
          <p:nvPr/>
        </p:nvPicPr>
        <p:blipFill>
          <a:blip r:embed="rId3"/>
          <a:stretch>
            <a:fillRect/>
          </a:stretch>
        </p:blipFill>
        <p:spPr>
          <a:xfrm rot="10800000">
            <a:off x="7944463" y="4041305"/>
            <a:ext cx="4046674" cy="2693792"/>
          </a:xfrm>
          <a:prstGeom prst="rect">
            <a:avLst/>
          </a:prstGeom>
          <a:ln>
            <a:noFill/>
          </a:ln>
          <a:effectLst>
            <a:softEdge rad="112500"/>
          </a:effectLst>
        </p:spPr>
      </p:pic>
      <p:sp>
        <p:nvSpPr>
          <p:cNvPr id="4" name="Прямоугольник 3"/>
          <p:cNvSpPr/>
          <p:nvPr/>
        </p:nvSpPr>
        <p:spPr>
          <a:xfrm>
            <a:off x="1995947" y="212971"/>
            <a:ext cx="9995189" cy="1200329"/>
          </a:xfrm>
          <a:prstGeom prst="rect">
            <a:avLst/>
          </a:prstGeom>
        </p:spPr>
        <p:txBody>
          <a:bodyPr wrap="square">
            <a:spAutoFit/>
          </a:bodyPr>
          <a:lstStyle/>
          <a:p>
            <a:pPr indent="450215" algn="just">
              <a:spcAft>
                <a:spcPts val="0"/>
              </a:spcAft>
            </a:pPr>
            <a:r>
              <a:rPr lang="ru-RU" sz="2400" b="1" kern="100" dirty="0">
                <a:solidFill>
                  <a:srgbClr val="752715"/>
                </a:solidFill>
                <a:latin typeface="Times New Roman" panose="02020603050405020304" pitchFamily="18" charset="0"/>
                <a:ea typeface="Calibri" panose="020F0502020204030204" pitchFamily="34" charset="0"/>
                <a:cs typeface="Times New Roman" panose="02020603050405020304" pitchFamily="18" charset="0"/>
              </a:rPr>
              <a:t>Ребенок должен знать, что он может обратиться за защитой, и это не будет расценено как ябедничество, а будет - правильной защитной реакцией – нормой. </a:t>
            </a:r>
            <a:endParaRPr lang="ru-RU" sz="2400" b="1" kern="100" dirty="0">
              <a:solidFill>
                <a:srgbClr val="75271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399071" y="3932439"/>
            <a:ext cx="5545392" cy="2308324"/>
          </a:xfrm>
          <a:prstGeom prst="rect">
            <a:avLst/>
          </a:prstGeom>
        </p:spPr>
        <p:txBody>
          <a:bodyPr wrap="square">
            <a:spAutoFit/>
          </a:bodyPr>
          <a:lstStyle/>
          <a:p>
            <a:pPr algn="just"/>
            <a:r>
              <a:rPr kumimoji="0" lang="ru-RU" sz="2400" b="1" i="0" u="none" strike="noStrike" kern="1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И родители, и педагоги должны принять за аксиому – защита ребенка – это не только обязанность, но и правильная линия поведения – образец адекватной реакции, пример для ребенка. </a:t>
            </a:r>
            <a:endParaRPr lang="ru-RU" dirty="0">
              <a:solidFill>
                <a:srgbClr val="002060"/>
              </a:solidFill>
            </a:endParaRPr>
          </a:p>
        </p:txBody>
      </p:sp>
      <p:sp>
        <p:nvSpPr>
          <p:cNvPr id="7" name="Прямоугольник 6"/>
          <p:cNvSpPr/>
          <p:nvPr/>
        </p:nvSpPr>
        <p:spPr>
          <a:xfrm>
            <a:off x="5348748" y="1448851"/>
            <a:ext cx="6096000" cy="2308324"/>
          </a:xfrm>
          <a:prstGeom prst="rect">
            <a:avLst/>
          </a:prstGeom>
        </p:spPr>
        <p:txBody>
          <a:bodyPr>
            <a:spAutoFit/>
          </a:bodyPr>
          <a:lstStyle/>
          <a:p>
            <a:pPr indent="450215" algn="just">
              <a:spcAft>
                <a:spcPts val="0"/>
              </a:spcAft>
            </a:pP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Правильная реакция – это всегда правильные последствия и в первую очередь для агрессора (от банального извинения – которое должно быть обязательно, до мер юридической ответственности). </a:t>
            </a:r>
            <a:endParaRPr lang="ru-RU" sz="2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p:cNvPicPr>
            <a:picLocks noChangeAspect="1"/>
          </p:cNvPicPr>
          <p:nvPr/>
        </p:nvPicPr>
        <p:blipFill>
          <a:blip r:embed="rId4"/>
          <a:stretch>
            <a:fillRect/>
          </a:stretch>
        </p:blipFill>
        <p:spPr>
          <a:xfrm>
            <a:off x="667529" y="1610348"/>
            <a:ext cx="3463083" cy="2305010"/>
          </a:xfrm>
          <a:prstGeom prst="rect">
            <a:avLst/>
          </a:prstGeom>
          <a:ln>
            <a:noFill/>
          </a:ln>
          <a:effectLst>
            <a:softEdge rad="112500"/>
          </a:effectLst>
        </p:spPr>
      </p:pic>
      <p:pic>
        <p:nvPicPr>
          <p:cNvPr id="9" name="Рисунок 8"/>
          <p:cNvPicPr>
            <a:picLocks noChangeAspect="1"/>
          </p:cNvPicPr>
          <p:nvPr/>
        </p:nvPicPr>
        <p:blipFill>
          <a:blip r:embed="rId5"/>
          <a:stretch>
            <a:fillRect/>
          </a:stretch>
        </p:blipFill>
        <p:spPr>
          <a:xfrm>
            <a:off x="64460" y="4937397"/>
            <a:ext cx="2334611" cy="1550534"/>
          </a:xfrm>
          <a:prstGeom prst="rect">
            <a:avLst/>
          </a:prstGeom>
          <a:ln>
            <a:noFill/>
          </a:ln>
          <a:effectLst>
            <a:softEdge rad="112500"/>
          </a:effectLst>
        </p:spPr>
      </p:pic>
    </p:spTree>
    <p:extLst>
      <p:ext uri="{BB962C8B-B14F-4D97-AF65-F5344CB8AC3E}">
        <p14:creationId xmlns:p14="http://schemas.microsoft.com/office/powerpoint/2010/main" val="2514800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45" y="-136246"/>
            <a:ext cx="1792379" cy="1585097"/>
          </a:xfrm>
          <a:prstGeom prst="rect">
            <a:avLst/>
          </a:prstGeom>
        </p:spPr>
      </p:pic>
      <p:sp>
        <p:nvSpPr>
          <p:cNvPr id="3" name="Прямоугольник 2"/>
          <p:cNvSpPr/>
          <p:nvPr/>
        </p:nvSpPr>
        <p:spPr>
          <a:xfrm>
            <a:off x="1702434" y="98941"/>
            <a:ext cx="9812594" cy="3490186"/>
          </a:xfrm>
          <a:prstGeom prst="rect">
            <a:avLst/>
          </a:prstGeom>
        </p:spPr>
        <p:txBody>
          <a:bodyPr wrap="square">
            <a:spAutoFit/>
          </a:bodyPr>
          <a:lstStyle/>
          <a:p>
            <a:pPr indent="450215" algn="ctr">
              <a:lnSpc>
                <a:spcPct val="115000"/>
              </a:lnSpc>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Необходимо четко уяснить, что </a:t>
            </a:r>
            <a:r>
              <a:rPr lang="ru-RU" sz="2400" b="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жестокость порождает жестокость</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насилие порождает насилие</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4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первую очередь, взращивание достойных людей – это ответственность родителей и учителей. </a:t>
            </a:r>
            <a:endParaRPr lang="ru-RU" sz="24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Но </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когда и родителям, и учителям нужен свой воспитатель, на помощь </a:t>
            </a:r>
            <a:r>
              <a:rPr lang="ru-RU" sz="2400" b="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приходит закон</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400" b="1"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ctr">
              <a:lnSpc>
                <a:spcPct val="115000"/>
              </a:lnSpc>
              <a:spcAft>
                <a:spcPts val="0"/>
              </a:spcAft>
            </a:pPr>
            <a:endParaRPr lang="ru-RU" sz="2400" b="1"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ctr">
              <a:lnSpc>
                <a:spcPct val="115000"/>
              </a:lnSpc>
              <a:spcAft>
                <a:spcPts val="0"/>
              </a:spcAft>
            </a:pPr>
            <a:r>
              <a:rPr lang="ru-RU" sz="2400" b="1" kern="1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С ТРАВЛЕЙ В ШКОЛЕ МОЖНО И НУЖНО БОРОТЬСЯ</a:t>
            </a:r>
            <a:endParaRPr lang="ru-RU" sz="24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5742038" y="3725121"/>
            <a:ext cx="6096000" cy="2640723"/>
          </a:xfrm>
          <a:prstGeom prst="rect">
            <a:avLst/>
          </a:prstGeom>
        </p:spPr>
        <p:txBody>
          <a:bodyPr>
            <a:spAutoFit/>
          </a:bodyPr>
          <a:lstStyle/>
          <a:p>
            <a:pPr indent="450215" algn="just">
              <a:lnSpc>
                <a:spcPct val="115000"/>
              </a:lnSpc>
              <a:spcAft>
                <a:spcPts val="0"/>
              </a:spcAft>
            </a:pPr>
            <a:r>
              <a:rPr lang="ru-RU" sz="2400"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Виновники травли могут понести не только </a:t>
            </a:r>
            <a:endParaRPr lang="ru-RU" sz="2400"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b="1" kern="100" dirty="0" smtClean="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гражданско- </a:t>
            </a:r>
            <a:r>
              <a:rPr lang="ru-RU" sz="2400" b="1" kern="100" dirty="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правовую (материальную) ответственность, </a:t>
            </a:r>
            <a:endParaRPr lang="ru-RU" sz="2400" b="1" kern="100" dirty="0" smtClean="0">
              <a:solidFill>
                <a:srgbClr val="752715"/>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b="1" kern="100" dirty="0" smtClean="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но </a:t>
            </a:r>
            <a:r>
              <a:rPr lang="ru-RU" sz="2400" b="1" kern="100" dirty="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и административную, </a:t>
            </a:r>
            <a:endParaRPr lang="ru-RU" sz="2400" b="1" kern="100" dirty="0" smtClean="0">
              <a:solidFill>
                <a:srgbClr val="752715"/>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b="1" kern="100" dirty="0" smtClean="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и </a:t>
            </a:r>
            <a:r>
              <a:rPr lang="ru-RU" sz="2400" b="1" kern="100" dirty="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даже уголовную</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291152" y="3614755"/>
            <a:ext cx="4182525" cy="3129878"/>
          </a:xfrm>
          <a:prstGeom prst="rect">
            <a:avLst/>
          </a:prstGeom>
          <a:ln>
            <a:noFill/>
          </a:ln>
          <a:effectLst>
            <a:softEdge rad="112500"/>
          </a:effectLst>
        </p:spPr>
      </p:pic>
    </p:spTree>
    <p:extLst>
      <p:ext uri="{BB962C8B-B14F-4D97-AF65-F5344CB8AC3E}">
        <p14:creationId xmlns:p14="http://schemas.microsoft.com/office/powerpoint/2010/main" val="1863367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45" y="-136246"/>
            <a:ext cx="1792379" cy="1585097"/>
          </a:xfrm>
          <a:prstGeom prst="rect">
            <a:avLst/>
          </a:prstGeom>
        </p:spPr>
      </p:pic>
      <p:sp>
        <p:nvSpPr>
          <p:cNvPr id="3" name="Прямоугольник 2"/>
          <p:cNvSpPr/>
          <p:nvPr/>
        </p:nvSpPr>
        <p:spPr>
          <a:xfrm>
            <a:off x="570271" y="262197"/>
            <a:ext cx="11336594" cy="4375044"/>
          </a:xfrm>
          <a:prstGeom prst="rect">
            <a:avLst/>
          </a:prstGeom>
        </p:spPr>
        <p:txBody>
          <a:bodyPr wrap="square">
            <a:spAutoFit/>
          </a:bodyPr>
          <a:lstStyle/>
          <a:p>
            <a:pPr indent="450215" algn="just">
              <a:lnSpc>
                <a:spcPct val="115000"/>
              </a:lnSpc>
              <a:spcAft>
                <a:spcPts val="0"/>
              </a:spcAft>
            </a:pPr>
            <a:r>
              <a:rPr lang="ru-RU" sz="2200" b="1" u="sng" kern="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Статья 5.61. КоАП ПМР «Оскорбление»</a:t>
            </a:r>
            <a:endParaRPr lang="ru-RU" sz="2200" b="1" u="sng"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15000"/>
              </a:lnSpc>
              <a:spcAft>
                <a:spcPts val="0"/>
              </a:spcAft>
              <a:buAutoNum type="arabicPeriod"/>
            </a:pPr>
            <a:r>
              <a:rPr lang="ru-RU" sz="2200" kern="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200" b="1" kern="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Оскорбление, то есть унижение чести и достоинства другого лица, выраженное в</a:t>
            </a:r>
            <a:r>
              <a:rPr lang="ru-RU" sz="2200" b="1"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200" b="1" kern="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неприличной форме</a:t>
            </a:r>
            <a:r>
              <a:rPr lang="ru-RU" sz="2200" kern="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22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200" kern="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влечет наложение административного штрафа на граждан в размере от 20 (двадцати) до 50 (пятидесяти) РУ МЗП, на должностных лиц – от 50 (пятидесяти) до 150 (ста пятидесяти) РУ МЗП, на юридических лиц – от 200 (двухсот) до 400 (четырехсот) РУ МЗП.</a:t>
            </a:r>
            <a:endParaRPr lang="ru-RU" sz="22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200" kern="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Оскорбление, содержащееся в публичном выступлении, публично демонстрирующемся произведении или средствах массовой информации, –</a:t>
            </a:r>
            <a:endParaRPr lang="ru-RU" sz="22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200" kern="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влечет наложение административного штрафа на граждан в размере от 70 (семидесяти) до 150 (ста пятидесяти) РУ МЗП, на должностных лиц – от 150 (ста пятидесяти) до 300 (трехсот) РУ МЗП, на юридических лиц –  от 300 (трехсот) до 500 (пятисот) РУ МЗП.</a:t>
            </a:r>
            <a:endParaRPr lang="ru-RU" sz="2200" b="1" kern="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1671484" y="4818980"/>
            <a:ext cx="10235381" cy="1785104"/>
          </a:xfrm>
          <a:prstGeom prst="rect">
            <a:avLst/>
          </a:prstGeom>
        </p:spPr>
        <p:txBody>
          <a:bodyPr wrap="square">
            <a:spAutoFit/>
          </a:bodyPr>
          <a:lstStyle/>
          <a:p>
            <a:pPr indent="450215" algn="just">
              <a:spcAft>
                <a:spcPts val="0"/>
              </a:spcAft>
            </a:pPr>
            <a:r>
              <a:rPr lang="ru-RU" sz="22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Достоинство личности, честь и доброе имя, неприкосновенность частной жизни относится к нематериальным благам, принадлежащим гражданам по рождению. Нарушение этих прав даёт лицу основание для обращения в суд с исковым заявлением о защите чести и достоинства и возмещении морального вреда.</a:t>
            </a:r>
            <a:endParaRPr lang="ru-RU" sz="22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086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45" y="-136246"/>
            <a:ext cx="1792379" cy="1585097"/>
          </a:xfrm>
          <a:prstGeom prst="rect">
            <a:avLst/>
          </a:prstGeom>
        </p:spPr>
      </p:pic>
      <p:sp>
        <p:nvSpPr>
          <p:cNvPr id="3" name="Прямоугольник 2"/>
          <p:cNvSpPr/>
          <p:nvPr/>
        </p:nvSpPr>
        <p:spPr>
          <a:xfrm>
            <a:off x="1702434" y="287764"/>
            <a:ext cx="9969910" cy="2462213"/>
          </a:xfrm>
          <a:prstGeom prst="rect">
            <a:avLst/>
          </a:prstGeom>
        </p:spPr>
        <p:txBody>
          <a:bodyPr wrap="square">
            <a:spAutoFit/>
          </a:bodyPr>
          <a:lstStyle/>
          <a:p>
            <a:pPr indent="450215" algn="just">
              <a:spcAft>
                <a:spcPts val="0"/>
              </a:spcAft>
            </a:pPr>
            <a:r>
              <a:rPr lang="ru-RU" sz="2200" b="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Статья 5.62</a:t>
            </a:r>
            <a:r>
              <a:rPr lang="ru-RU" sz="2200" b="1"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КоАП ПМР «Клевета»</a:t>
            </a:r>
            <a:r>
              <a:rPr lang="ru-RU" sz="22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200" b="1"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a:t>
            </a:r>
            <a:r>
              <a:rPr lang="ru-RU" sz="22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Клевета, то есть распространение заведомо ложных сведений, порочащих честь и достоинство другого лица или подрывающих его репутацию</a:t>
            </a: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2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влечет наложение административного штрафа на граждан в размере </a:t>
            </a: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от </a:t>
            </a: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10 (десяти) до 30 (тридцати) РУ МЗП, на должностных лиц – </a:t>
            </a: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от </a:t>
            </a: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50 (пятидесяти) до 100 (ста) РУ МЗП</a:t>
            </a: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22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481781" y="2551716"/>
            <a:ext cx="11710219" cy="4154984"/>
          </a:xfrm>
          <a:prstGeom prst="rect">
            <a:avLst/>
          </a:prstGeom>
        </p:spPr>
        <p:txBody>
          <a:bodyPr wrap="square">
            <a:spAutoFit/>
          </a:bodyPr>
          <a:lstStyle/>
          <a:p>
            <a:pPr indent="450215" algn="just">
              <a:spcAft>
                <a:spcPts val="0"/>
              </a:spcAft>
            </a:pP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Клевета, содержащаяся в публичном выступлении, публично демонстрирующемся произведении или средствах массовой информации, –</a:t>
            </a:r>
            <a:endParaRPr lang="ru-RU" sz="22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влечет наложение административного штрафа на граждан в размере от 50 (пятидесяти) до 100 (ста) РУ МЗП, на должностных лиц – от 100 (ста) до 200 (двухсот) РУ МЗП.</a:t>
            </a:r>
            <a:endParaRPr lang="ru-RU" sz="22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 Клевета, соединенная с обвинением лица в совершении тяжкого или особо тяжкого преступления, –</a:t>
            </a:r>
            <a:endParaRPr lang="ru-RU" sz="22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влечет наложение административного штрафа на граждан в размере от 100 (ста) до 200 (двухсот) РУ МЗП, на должностных лиц – от 200 (двухсот) до 500 (пятисот) РУ МЗП.</a:t>
            </a:r>
            <a:endParaRPr lang="ru-RU" sz="22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4. Непринятие мер к недопущению клеветы в публично демонстрирующемся произведении или средствах массовой информации – влечет наложение административного штрафа на должностных лиц в размере от 50 (пятидесяти) до 100 (ста) РУ МЗП, на юридических лиц – </a:t>
            </a:r>
            <a:endParaRPr lang="ru-RU" sz="22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от 100 (ста) до 200 (двухсот) РУ МЗП.</a:t>
            </a:r>
            <a:endParaRPr lang="ru-RU" sz="2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4647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45" y="-136246"/>
            <a:ext cx="1792379" cy="1585097"/>
          </a:xfrm>
          <a:prstGeom prst="rect">
            <a:avLst/>
          </a:prstGeom>
        </p:spPr>
      </p:pic>
      <p:sp>
        <p:nvSpPr>
          <p:cNvPr id="3" name="Прямоугольник 2"/>
          <p:cNvSpPr/>
          <p:nvPr/>
        </p:nvSpPr>
        <p:spPr>
          <a:xfrm>
            <a:off x="1779637" y="0"/>
            <a:ext cx="9478297" cy="2800767"/>
          </a:xfrm>
          <a:prstGeom prst="rect">
            <a:avLst/>
          </a:prstGeom>
        </p:spPr>
        <p:txBody>
          <a:bodyPr wrap="square">
            <a:spAutoFit/>
          </a:bodyPr>
          <a:lstStyle/>
          <a:p>
            <a:pPr indent="450215" algn="just">
              <a:spcAft>
                <a:spcPts val="0"/>
              </a:spcAft>
            </a:pPr>
            <a:r>
              <a:rPr lang="ru-RU" sz="2200" b="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Статья 6.11.1. </a:t>
            </a:r>
            <a:r>
              <a:rPr lang="ru-RU" sz="2200" b="1"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КоАП ПМР «Побои»</a:t>
            </a:r>
            <a:r>
              <a:rPr lang="ru-RU" sz="2200"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200" u="sng"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2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Нанесение побоев или совершение иных насильственных действий, причинивших физическую боль</a:t>
            </a: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но не повлекших последствий, указанных </a:t>
            </a: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a:t>
            </a: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статье 6.11 настоящего Кодекса, если эти действия не содержат уголовно наказуемого деяния, – </a:t>
            </a:r>
            <a:endPar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влечет </a:t>
            </a: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наложение административного штрафа в размере от 10 (десяти) до 50 (пятидесяти) РУ МЗП либо обязательные работы на срок до 60 (шестидесяти) часов</a:t>
            </a: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ru-RU" sz="2200" kern="100" dirty="0">
                <a:latin typeface="Times New Roman" panose="02020603050405020304" pitchFamily="18" charset="0"/>
                <a:ea typeface="Calibri" panose="020F0502020204030204" pitchFamily="34" charset="0"/>
                <a:cs typeface="Times New Roman" panose="02020603050405020304" pitchFamily="18" charset="0"/>
              </a:rPr>
              <a:t> </a:t>
            </a:r>
            <a:endParaRPr lang="ru-RU"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1002889" y="2703016"/>
            <a:ext cx="11189111" cy="4154984"/>
          </a:xfrm>
          <a:prstGeom prst="rect">
            <a:avLst/>
          </a:prstGeom>
          <a:ln>
            <a:solidFill>
              <a:srgbClr val="752715"/>
            </a:solidFill>
          </a:ln>
        </p:spPr>
        <p:txBody>
          <a:bodyPr wrap="square">
            <a:spAutoFit/>
          </a:bodyPr>
          <a:lstStyle/>
          <a:p>
            <a:pPr indent="360000" algn="just">
              <a:spcAft>
                <a:spcPts val="0"/>
              </a:spcAft>
            </a:pP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200" b="1"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Статья </a:t>
            </a:r>
            <a:r>
              <a:rPr lang="ru-RU" sz="2200" b="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6.11. </a:t>
            </a:r>
            <a:r>
              <a:rPr lang="ru-RU" sz="2200" b="1"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КоАП ПМР Причинение </a:t>
            </a:r>
            <a:r>
              <a:rPr lang="ru-RU" sz="2200" b="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лёгкого или средней тяжести вреда </a:t>
            </a:r>
            <a:r>
              <a:rPr lang="ru-RU" sz="2200" b="1"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здоровью</a:t>
            </a:r>
            <a:r>
              <a:rPr lang="ru-RU" sz="22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200" b="1"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a:t>
            </a:r>
            <a:r>
              <a:rPr lang="ru-RU" sz="2200" b="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Умышленное</a:t>
            </a:r>
            <a:r>
              <a:rPr lang="ru-RU" sz="22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причинение легкого вреда здоровью </a:t>
            </a: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22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влечет наложение административного штрафа в размере </a:t>
            </a: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от </a:t>
            </a: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20 (двадцати) до 100 (ста) РУ МЗП либо обязательные работы на срок </a:t>
            </a: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до </a:t>
            </a: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60 (шестидесяти) часов, либо административный арест на срок до </a:t>
            </a: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15 </a:t>
            </a: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(пятнадцати) суток.</a:t>
            </a:r>
            <a:endParaRPr lang="ru-RU" sz="22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a:t>
            </a:r>
            <a:r>
              <a:rPr lang="ru-RU" sz="22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Причинение средней тяжести вреда здоровью </a:t>
            </a:r>
            <a:r>
              <a:rPr lang="ru-RU" sz="2200" b="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 неосторожности </a:t>
            </a: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22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влечет наложение административного штрафа в размере </a:t>
            </a: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от </a:t>
            </a: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200 (двухсот) до 400 (четырехсот) РУ МЗП. </a:t>
            </a:r>
            <a:endParaRPr lang="ru-RU" sz="22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 Деяние, предусмотренное пунктом 2 настоящей статьи, совершенное вследствие ненадлежащего исполнения лицом своих профессиональных обязанностей, –</a:t>
            </a:r>
            <a:endParaRPr lang="ru-RU" sz="22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влечет наложение административного штрафа в размере </a:t>
            </a:r>
            <a:r>
              <a:rPr lang="ru-RU" sz="22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от </a:t>
            </a:r>
            <a:r>
              <a:rPr lang="ru-RU" sz="22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200 (двухсот) до 600 (шестисот) РУ МЗП.</a:t>
            </a:r>
            <a:endParaRPr lang="ru-RU" sz="2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0642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45" y="-136246"/>
            <a:ext cx="1792379" cy="1585097"/>
          </a:xfrm>
          <a:prstGeom prst="rect">
            <a:avLst/>
          </a:prstGeom>
        </p:spPr>
      </p:pic>
      <p:sp>
        <p:nvSpPr>
          <p:cNvPr id="3" name="Прямоугольник 2"/>
          <p:cNvSpPr/>
          <p:nvPr/>
        </p:nvSpPr>
        <p:spPr>
          <a:xfrm>
            <a:off x="1445341" y="0"/>
            <a:ext cx="10392697" cy="6370975"/>
          </a:xfrm>
          <a:prstGeom prst="rect">
            <a:avLst/>
          </a:prstGeom>
        </p:spPr>
        <p:txBody>
          <a:bodyPr wrap="square">
            <a:spAutoFit/>
          </a:bodyPr>
          <a:lstStyle/>
          <a:p>
            <a:pPr indent="450215" algn="just">
              <a:spcAft>
                <a:spcPts val="0"/>
              </a:spcAft>
            </a:pPr>
            <a:endParaRPr lang="ru-RU" sz="2400" b="1"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r>
              <a:rPr lang="ru-RU" sz="2400" b="1"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Статья </a:t>
            </a:r>
            <a:r>
              <a:rPr lang="ru-RU" sz="2400" b="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20.1. </a:t>
            </a:r>
            <a:r>
              <a:rPr lang="ru-RU" sz="2400" b="1"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КоАП ПМР «Мелкое хулиганство»</a:t>
            </a:r>
            <a:endParaRPr lang="ru-RU" sz="2400" b="1" u="sng"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Мелкое хулиганство</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то есть нарушение общественного порядка, выражающее явное неуважение к обществу, сопровождающееся нецензурной бранью в общественных местах, оскорбительным приставанием к гражданам, а равно уничтожением или повреждением чужого имущества, –</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влечет наложение административного штрафа в размере от 5 (пяти) до 20 (двадцати) РУ МЗП либо обязательные работы на срок до 50 (пятидесяти) часов, либо административный арест на срок до 15 (пятнадцати) суток.</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Действия, предусмотренные пунктом 1 настоящей статьи, сопряженные с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неповиновением</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законному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требованию</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представителя власти либо иного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лица</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исполняющего обязанности по охране общественного порядка или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пресекающего нарушение общественного порядка</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влекут наложение административного штрафа в размере от </a:t>
            </a:r>
            <a:r>
              <a:rPr lang="ru-RU" sz="24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15 </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(пятнадцати) до 50 (пятидесяти) РУ МЗП или административный арест на срок до 15 (пятнадцати) суток.</a:t>
            </a:r>
            <a:endParaRPr lang="ru-RU" sz="2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4066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45" y="-136246"/>
            <a:ext cx="1792379" cy="1585097"/>
          </a:xfrm>
          <a:prstGeom prst="rect">
            <a:avLst/>
          </a:prstGeom>
        </p:spPr>
      </p:pic>
      <p:sp>
        <p:nvSpPr>
          <p:cNvPr id="3" name="Прямоугольник 2"/>
          <p:cNvSpPr/>
          <p:nvPr/>
        </p:nvSpPr>
        <p:spPr>
          <a:xfrm>
            <a:off x="1848463" y="256257"/>
            <a:ext cx="8947355" cy="3914918"/>
          </a:xfrm>
          <a:prstGeom prst="rect">
            <a:avLst/>
          </a:prstGeom>
        </p:spPr>
        <p:txBody>
          <a:bodyPr wrap="square">
            <a:spAutoFit/>
          </a:bodyPr>
          <a:lstStyle/>
          <a:p>
            <a:pPr indent="450215" algn="just">
              <a:lnSpc>
                <a:spcPct val="115000"/>
              </a:lnSpc>
              <a:spcAft>
                <a:spcPts val="0"/>
              </a:spcAft>
            </a:pPr>
            <a:r>
              <a:rPr lang="ru-RU" sz="2400" b="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Статья </a:t>
            </a:r>
            <a:r>
              <a:rPr lang="ru-RU" sz="2400" b="1"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114 УК ПМР «Истязание»</a:t>
            </a:r>
          </a:p>
          <a:p>
            <a:pPr indent="450215" algn="just">
              <a:lnSpc>
                <a:spcPct val="115000"/>
              </a:lnSpc>
              <a:spcAft>
                <a:spcPts val="0"/>
              </a:spcAft>
            </a:pPr>
            <a:endParaRPr lang="ru-RU" sz="2400" b="1" u="sng"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Причинение физических или психических страданий путем систематического нанесения побоев либо иными насильственными действиями, если это не повлекло последствий, указанных в статьях 110 (умышленное причинение тяжкого вреда здоровью) и 111 (умышленное причинение средней тяжести вреда здоровью) настоящего Кодекса, -</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наказывается лишением свободы на срок до 3 (трех) лет.</a:t>
            </a:r>
            <a:endParaRPr lang="ru-RU" sz="2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1075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7415" y="-137652"/>
            <a:ext cx="1787936" cy="1582994"/>
          </a:xfrm>
          <a:prstGeom prst="rect">
            <a:avLst/>
          </a:prstGeom>
        </p:spPr>
      </p:pic>
      <p:sp>
        <p:nvSpPr>
          <p:cNvPr id="3" name="Прямоугольник 2"/>
          <p:cNvSpPr/>
          <p:nvPr/>
        </p:nvSpPr>
        <p:spPr>
          <a:xfrm>
            <a:off x="1592826" y="0"/>
            <a:ext cx="9056752" cy="1791260"/>
          </a:xfrm>
          <a:prstGeom prst="rect">
            <a:avLst/>
          </a:prstGeom>
        </p:spPr>
        <p:txBody>
          <a:bodyPr wrap="square">
            <a:spAutoFit/>
          </a:bodyPr>
          <a:lstStyle/>
          <a:p>
            <a:pPr lvl="0" indent="450215" algn="just">
              <a:lnSpc>
                <a:spcPct val="115000"/>
              </a:lnSpc>
            </a:pPr>
            <a:r>
              <a:rPr kumimoji="0" lang="ru-RU" sz="2400" b="1" i="0" u="none" strike="noStrike" kern="1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Буллинг</a:t>
            </a:r>
            <a:r>
              <a:rPr kumimoji="0" lang="ru-RU" sz="2400" b="0" i="0" u="none" strike="noStrike" kern="1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 систематическое издевательство, травля, публичные оскорбления, в том числе и в сети Интернет, угрозы, применение насилия и совершение иных </a:t>
            </a:r>
            <a:r>
              <a:rPr kumimoji="0" lang="ru-RU" sz="2400" b="1" i="0" u="sng" strike="noStrike" kern="1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ДЕЙСТВИЙ, УНИЖАЮЩИХ ЧЕСТЬ И ДОСТОИНСТВО.</a:t>
            </a:r>
            <a:endParaRPr kumimoji="0" lang="ru-RU" sz="2400" b="0" i="0" u="sng" strike="noStrike" kern="1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1231135" y="3568468"/>
            <a:ext cx="4406399" cy="646331"/>
          </a:xfrm>
          <a:prstGeom prst="rect">
            <a:avLst/>
          </a:prstGeom>
        </p:spPr>
        <p:txBody>
          <a:bodyPr wrap="none">
            <a:spAutoFit/>
          </a:bodyPr>
          <a:lstStyle/>
          <a:p>
            <a:r>
              <a:rPr kumimoji="0" lang="ru-RU" sz="3600" b="1" i="0" u="sng" strike="noStrike" kern="1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ВИДЫ</a:t>
            </a:r>
            <a:r>
              <a:rPr kumimoji="0" lang="ru-RU" sz="3600" b="1" i="0" u="sng" strike="noStrike" kern="100" cap="none" spc="0" normalizeH="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НАСИЛИЯ </a:t>
            </a:r>
            <a:r>
              <a:rPr kumimoji="0" lang="ru-RU" sz="3600" b="1" i="0" u="none" strike="noStrike" kern="100" cap="none" spc="0" normalizeH="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lang="ru-RU" sz="3600" dirty="0"/>
          </a:p>
        </p:txBody>
      </p:sp>
      <p:pic>
        <p:nvPicPr>
          <p:cNvPr id="6" name="Рисунок 5"/>
          <p:cNvPicPr/>
          <p:nvPr/>
        </p:nvPicPr>
        <p:blipFill rotWithShape="1">
          <a:blip r:embed="rId3"/>
          <a:srcRect l="53743" t="37114" r="33992" b="38071"/>
          <a:stretch/>
        </p:blipFill>
        <p:spPr bwMode="auto">
          <a:xfrm>
            <a:off x="5742039" y="1268361"/>
            <a:ext cx="6449961" cy="5589639"/>
          </a:xfrm>
          <a:prstGeom prst="rect">
            <a:avLst/>
          </a:prstGeom>
          <a:ln>
            <a:noFill/>
          </a:ln>
          <a:effectLst>
            <a:softEdge rad="112500"/>
          </a:effectLst>
          <a:extLst>
            <a:ext uri="{53640926-AAD7-44D8-BBD7-CCE9431645EC}">
              <a14:shadowObscured xmlns:a14="http://schemas.microsoft.com/office/drawing/2010/main"/>
            </a:ext>
          </a:extLst>
        </p:spPr>
      </p:pic>
      <p:sp>
        <p:nvSpPr>
          <p:cNvPr id="4" name="Прямоугольник 3"/>
          <p:cNvSpPr/>
          <p:nvPr/>
        </p:nvSpPr>
        <p:spPr>
          <a:xfrm>
            <a:off x="1126630" y="5199454"/>
            <a:ext cx="5437129" cy="1107996"/>
          </a:xfrm>
          <a:prstGeom prst="rect">
            <a:avLst/>
          </a:prstGeom>
        </p:spPr>
        <p:txBody>
          <a:bodyPr wrap="none">
            <a:spAutoFit/>
          </a:bodyPr>
          <a:lstStyle/>
          <a:p>
            <a:pPr marL="342900" indent="-342900">
              <a:buFont typeface="Wingdings" panose="05000000000000000000" pitchFamily="2" charset="2"/>
              <a:buChar char="§"/>
            </a:pPr>
            <a:r>
              <a:rPr lang="ru-RU" sz="2400" dirty="0" smtClean="0">
                <a:solidFill>
                  <a:srgbClr val="002060"/>
                </a:solidFill>
                <a:latin typeface="Times New Roman" panose="02020603050405020304" pitchFamily="18" charset="0"/>
                <a:cs typeface="Times New Roman" panose="02020603050405020304" pitchFamily="18" charset="0"/>
              </a:rPr>
              <a:t>Дискриминация по любому признаку</a:t>
            </a:r>
          </a:p>
          <a:p>
            <a:pPr marL="342900" indent="-342900">
              <a:buFont typeface="Wingdings" panose="05000000000000000000" pitchFamily="2" charset="2"/>
              <a:buChar char="§"/>
            </a:pPr>
            <a:r>
              <a:rPr lang="ru-RU" sz="2400" dirty="0" smtClean="0">
                <a:solidFill>
                  <a:srgbClr val="002060"/>
                </a:solidFill>
                <a:latin typeface="Times New Roman" panose="02020603050405020304" pitchFamily="18" charset="0"/>
                <a:cs typeface="Times New Roman" panose="02020603050405020304" pitchFamily="18" charset="0"/>
              </a:rPr>
              <a:t>Стигматизация</a:t>
            </a:r>
          </a:p>
          <a:p>
            <a:endParaRPr lang="ru-RU" dirty="0"/>
          </a:p>
        </p:txBody>
      </p:sp>
    </p:spTree>
    <p:extLst>
      <p:ext uri="{BB962C8B-B14F-4D97-AF65-F5344CB8AC3E}">
        <p14:creationId xmlns:p14="http://schemas.microsoft.com/office/powerpoint/2010/main" val="1033653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45" y="-136246"/>
            <a:ext cx="1792379" cy="1585097"/>
          </a:xfrm>
          <a:prstGeom prst="rect">
            <a:avLst/>
          </a:prstGeom>
        </p:spPr>
      </p:pic>
      <p:sp>
        <p:nvSpPr>
          <p:cNvPr id="3" name="Прямоугольник 2"/>
          <p:cNvSpPr/>
          <p:nvPr/>
        </p:nvSpPr>
        <p:spPr>
          <a:xfrm>
            <a:off x="1838631" y="197346"/>
            <a:ext cx="10028903" cy="6740307"/>
          </a:xfrm>
          <a:prstGeom prst="rect">
            <a:avLst/>
          </a:prstGeom>
        </p:spPr>
        <p:txBody>
          <a:bodyPr wrap="square">
            <a:spAutoFit/>
          </a:bodyPr>
          <a:lstStyle/>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То же деяние, совершенное:</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отношении двух или более лиц;</a:t>
            </a:r>
            <a:endParaRPr lang="ru-RU" sz="2400" b="1"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 в отношении лица или его близких в связи с осуществлением данным лицом служебной деятельности или выполнением общественного долга;</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в отношении женщины, заведомо для виновного находящейся в состоянии беременности;</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г)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отношении заведомо несовершеннолетнего </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или лица, заведомо для виновного находящегося в беспомощном состоянии либо в материальной или иной зависимости от виновного, а равно лица, похищенного либо захваченного в качестве заложника;</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 с применением пытки;</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е)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группой лиц</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группой лиц по предварительному сговору или организованной группой;</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 по найму;</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 мотиву национальной, расовой, религиозной и социальной ненависти или вражды</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4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наказывается лишением свободы на срок от 3 (трех) до 7 (семи) лет.</a:t>
            </a:r>
            <a:endParaRPr lang="ru-RU" sz="2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1527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45" y="-136246"/>
            <a:ext cx="1792379" cy="1585097"/>
          </a:xfrm>
          <a:prstGeom prst="rect">
            <a:avLst/>
          </a:prstGeom>
        </p:spPr>
      </p:pic>
      <p:sp>
        <p:nvSpPr>
          <p:cNvPr id="3" name="Прямоугольник 2"/>
          <p:cNvSpPr/>
          <p:nvPr/>
        </p:nvSpPr>
        <p:spPr>
          <a:xfrm>
            <a:off x="1582994" y="76143"/>
            <a:ext cx="10402528" cy="6586418"/>
          </a:xfrm>
          <a:prstGeom prst="rect">
            <a:avLst/>
          </a:prstGeom>
        </p:spPr>
        <p:txBody>
          <a:bodyPr wrap="square">
            <a:spAutoFit/>
          </a:bodyPr>
          <a:lstStyle/>
          <a:p>
            <a:pPr indent="450215" algn="just">
              <a:spcAft>
                <a:spcPts val="0"/>
              </a:spcAft>
            </a:pPr>
            <a:r>
              <a:rPr lang="ru-RU" sz="2000" b="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Статья </a:t>
            </a:r>
            <a:r>
              <a:rPr lang="ru-RU" sz="2000" b="1"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211 УК ПМР «Хулиганство</a:t>
            </a:r>
            <a:r>
              <a:rPr lang="ru-RU" b="1"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b="1" u="sng"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Хулиганство, то есть грубое нарушение общественного порядка, выражающее явное неуважение к обществу, </a:t>
            </a:r>
            <a:r>
              <a:rPr lang="ru-RU" sz="2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сопровождающееся применением насилия к гражданам либо угрозой его применения, а равно уничтожением или повреждением чужого имущества</a:t>
            </a:r>
            <a:r>
              <a:rPr lang="ru-RU" sz="2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0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наказывается обязательными работами на срок от 120 (ста двадцати) до 180 (ста восьмидесяти) часов либо исправительными работами на срок от 6 (шести) месяцев до 1 (одного) года, либо лишением свободы на срок до 2 (двух) лет.</a:t>
            </a:r>
            <a:endParaRPr lang="ru-RU"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То же деяние, если оно:</a:t>
            </a:r>
            <a:endParaRPr lang="ru-RU" sz="20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 </a:t>
            </a:r>
            <a:r>
              <a:rPr lang="ru-RU" sz="2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совершено группой лиц</a:t>
            </a:r>
            <a:r>
              <a:rPr lang="ru-RU" sz="2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группой лиц по предварительному сговору или организованной группой;</a:t>
            </a:r>
            <a:endParaRPr lang="ru-RU" sz="20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 связано с сопротивлением представителю власти либо иному лицу, исполняющему обязанности по охране общественного порядка или пресекающему нарушение общественного порядка;</a:t>
            </a:r>
            <a:endParaRPr lang="ru-RU" sz="20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исключен;</a:t>
            </a:r>
            <a:endParaRPr lang="ru-RU" sz="20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г) совершенное с исключительным </a:t>
            </a:r>
            <a:r>
              <a:rPr lang="ru-RU" sz="2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цинизмом</a:t>
            </a:r>
            <a:r>
              <a:rPr lang="ru-RU" sz="2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20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наказывается обязательными работами на срок от 180 (ста восьмидесяти) до 240 (двухсот сорока) часов либо исправительными работами на срок от 1 (одного) года до 2 (двух) лет, либо лишением свободы на срок до 5 (пяти) лет.</a:t>
            </a:r>
            <a:endParaRPr lang="ru-RU"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 </a:t>
            </a:r>
            <a:r>
              <a:rPr lang="ru-RU" sz="2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Хулиганство, совершенное </a:t>
            </a:r>
            <a:r>
              <a:rPr lang="ru-RU" sz="2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 применением оружия или предметов, используемых в качестве оружия, </a:t>
            </a:r>
            <a:r>
              <a:rPr lang="ru-RU" sz="20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2000"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наказывается лишением свободы на срок от 4 (четырех) до 7 (семи) лет.</a:t>
            </a:r>
            <a:endParaRPr lang="ru-RU"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kern="100" dirty="0">
                <a:latin typeface="Times New Roman" panose="02020603050405020304" pitchFamily="18" charset="0"/>
                <a:ea typeface="Calibri" panose="020F0502020204030204" pitchFamily="34" charset="0"/>
                <a:cs typeface="Times New Roman" panose="02020603050405020304" pitchFamily="18" charset="0"/>
              </a:rPr>
              <a:t> </a:t>
            </a:r>
            <a:endParaRPr lang="ru-RU"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0373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45" y="-136246"/>
            <a:ext cx="1792379" cy="1585097"/>
          </a:xfrm>
          <a:prstGeom prst="rect">
            <a:avLst/>
          </a:prstGeom>
        </p:spPr>
      </p:pic>
      <p:sp>
        <p:nvSpPr>
          <p:cNvPr id="4" name="Прямоугольник 3"/>
          <p:cNvSpPr/>
          <p:nvPr/>
        </p:nvSpPr>
        <p:spPr>
          <a:xfrm>
            <a:off x="1702434" y="-121202"/>
            <a:ext cx="10351914" cy="7011920"/>
          </a:xfrm>
          <a:prstGeom prst="rect">
            <a:avLst/>
          </a:prstGeom>
        </p:spPr>
        <p:txBody>
          <a:bodyPr wrap="square">
            <a:spAutoFit/>
          </a:bodyPr>
          <a:lstStyle/>
          <a:p>
            <a:pPr indent="450215" algn="just">
              <a:lnSpc>
                <a:spcPct val="115000"/>
              </a:lnSpc>
              <a:spcAft>
                <a:spcPts val="0"/>
              </a:spcAft>
            </a:pPr>
            <a:endParaRPr lang="ru-RU" sz="2300" b="1" kern="100" dirty="0" smtClean="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300" b="1" u="sng" kern="100" dirty="0" smtClean="0">
                <a:latin typeface="Times New Roman" panose="02020603050405020304" pitchFamily="18" charset="0"/>
                <a:ea typeface="Calibri" panose="020F0502020204030204" pitchFamily="34" charset="0"/>
                <a:cs typeface="Times New Roman" panose="02020603050405020304" pitchFamily="18" charset="0"/>
              </a:rPr>
              <a:t>Статья 159 УК ПМР «Вымогательство»</a:t>
            </a:r>
            <a:endParaRPr lang="ru-RU" sz="2300" b="1" u="sng"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300" kern="100" dirty="0">
                <a:latin typeface="Times New Roman" panose="02020603050405020304" pitchFamily="18" charset="0"/>
                <a:ea typeface="Calibri" panose="020F0502020204030204" pitchFamily="34" charset="0"/>
                <a:cs typeface="Times New Roman" panose="02020603050405020304" pitchFamily="18" charset="0"/>
              </a:rPr>
              <a:t>1. Вымогательство, то есть требование передачи чужого имущества или права на это имущество или совершения лицом против его воли других действий имущественного характера под угрозой применения насилия к нему и (или) к его близким либо уничтожения или повреждения чужого имущества, а равно под угрозой распространения сведений, позорящих потерпевшего (или его близких), либо иных сведений, которые могут причинить существенный вред правам или законным интересам потерпевшего или его близких, когда по характеру действий вымогателя и (или) по особенностям его личности возможность наступления неблагоприятных последствий воспринималась лицом реально, –</a:t>
            </a:r>
            <a:endParaRPr lang="ru-RU" sz="23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300" kern="100" dirty="0">
                <a:latin typeface="Times New Roman" panose="02020603050405020304" pitchFamily="18" charset="0"/>
                <a:ea typeface="Calibri" panose="020F0502020204030204" pitchFamily="34" charset="0"/>
                <a:cs typeface="Times New Roman" panose="02020603050405020304" pitchFamily="18" charset="0"/>
              </a:rPr>
              <a:t>наказывается штрафом в размере до 2000 (двух тысяч) расчетных уровней минимальной заработной платы либо обязательными работами на срок от 120 (ста двадцати) до 180 (ста восьмидесяти) часов, либо исправительными работами на срок от 6 (шести) месяцев до 1 (одного) года, либо лишением свободы на срок до 4 (четырех) лет со штрафом в размере до 300 (трехсот) расчетных уровней минимальной заработной платы либо без такового. </a:t>
            </a:r>
            <a:endParaRPr lang="ru-RU" sz="23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0663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02434" y="543393"/>
            <a:ext cx="10304206" cy="5189113"/>
          </a:xfrm>
          <a:prstGeom prst="rect">
            <a:avLst/>
          </a:prstGeom>
        </p:spPr>
        <p:txBody>
          <a:bodyPr wrap="square">
            <a:spAutoFit/>
          </a:bodyPr>
          <a:lstStyle/>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2. Вымогательство, совершенное:</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а) группой лиц по предварительному сговору;</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б) с применением насилия;</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в) в целях получения имущества в крупном размере, –</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наказывается лишением свободы на срок от 3 (трех) до 7 (семи) лет с конфискацией имущества или без таковой </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3. Вымогательство, совершенное:</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а) организованной группой;</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б) в целях получения имущества в особо крупном размере;</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в) с причинением тяжкого вреда здоровью потерпевшего, –</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наказывается лишением свободы на срок от 7 (семи) до 15 (пятнадцати) лет с конфискацией имущества.</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89945" y="-136246"/>
            <a:ext cx="1792379" cy="1585097"/>
          </a:xfrm>
          <a:prstGeom prst="rect">
            <a:avLst/>
          </a:prstGeom>
        </p:spPr>
      </p:pic>
    </p:spTree>
    <p:extLst>
      <p:ext uri="{BB962C8B-B14F-4D97-AF65-F5344CB8AC3E}">
        <p14:creationId xmlns:p14="http://schemas.microsoft.com/office/powerpoint/2010/main" val="1402766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45" y="-136246"/>
            <a:ext cx="1792379" cy="1585097"/>
          </a:xfrm>
          <a:prstGeom prst="rect">
            <a:avLst/>
          </a:prstGeom>
        </p:spPr>
      </p:pic>
      <p:sp>
        <p:nvSpPr>
          <p:cNvPr id="3" name="Прямоугольник 2"/>
          <p:cNvSpPr/>
          <p:nvPr/>
        </p:nvSpPr>
        <p:spPr>
          <a:xfrm>
            <a:off x="1514166" y="246526"/>
            <a:ext cx="10304207" cy="6370975"/>
          </a:xfrm>
          <a:prstGeom prst="rect">
            <a:avLst/>
          </a:prstGeom>
        </p:spPr>
        <p:txBody>
          <a:bodyPr wrap="square">
            <a:spAutoFit/>
          </a:bodyPr>
          <a:lstStyle/>
          <a:p>
            <a:pPr indent="457200" algn="just">
              <a:spcAft>
                <a:spcPts val="0"/>
              </a:spcAft>
            </a:pPr>
            <a:r>
              <a:rPr lang="ru-RU" sz="2400" b="1" u="sng" dirty="0">
                <a:latin typeface="Times New Roman" panose="02020603050405020304" pitchFamily="18" charset="0"/>
                <a:ea typeface="Times New Roman" panose="02020603050405020304" pitchFamily="18" charset="0"/>
              </a:rPr>
              <a:t>Статья </a:t>
            </a:r>
            <a:r>
              <a:rPr lang="ru-RU" sz="2400" b="1" u="sng" dirty="0" smtClean="0">
                <a:latin typeface="Times New Roman" panose="02020603050405020304" pitchFamily="18" charset="0"/>
                <a:ea typeface="Times New Roman" panose="02020603050405020304" pitchFamily="18" charset="0"/>
              </a:rPr>
              <a:t>157 УК ПМР «Грабеж</a:t>
            </a:r>
            <a:r>
              <a:rPr lang="ru-RU" sz="2400" b="1" u="sng" dirty="0">
                <a:latin typeface="Times New Roman" panose="02020603050405020304" pitchFamily="18" charset="0"/>
                <a:ea typeface="Times New Roman" panose="02020603050405020304" pitchFamily="18" charset="0"/>
              </a:rPr>
              <a:t> </a:t>
            </a:r>
            <a:r>
              <a:rPr lang="ru-RU" sz="2400" b="1" u="sng" dirty="0" smtClean="0">
                <a:latin typeface="Times New Roman" panose="02020603050405020304" pitchFamily="18" charset="0"/>
                <a:ea typeface="Times New Roman" panose="02020603050405020304" pitchFamily="18" charset="0"/>
              </a:rPr>
              <a:t>»</a:t>
            </a:r>
          </a:p>
          <a:p>
            <a:pPr indent="457200" algn="just">
              <a:spcAft>
                <a:spcPts val="0"/>
              </a:spcAft>
            </a:pPr>
            <a:endParaRPr lang="ru-RU" sz="2400" dirty="0">
              <a:latin typeface="Times New Roman" panose="02020603050405020304" pitchFamily="18" charset="0"/>
              <a:ea typeface="Times New Roman" panose="02020603050405020304" pitchFamily="18" charset="0"/>
            </a:endParaRPr>
          </a:p>
          <a:p>
            <a:pPr indent="457200" algn="just">
              <a:spcAft>
                <a:spcPts val="0"/>
              </a:spcAft>
            </a:pPr>
            <a:r>
              <a:rPr lang="ru-RU" sz="2400" dirty="0">
                <a:latin typeface="Times New Roman" panose="02020603050405020304" pitchFamily="18" charset="0"/>
                <a:ea typeface="Times New Roman" panose="02020603050405020304" pitchFamily="18" charset="0"/>
              </a:rPr>
              <a:t>1. Грабеж, то есть открытое хищение чужого имущества, –</a:t>
            </a:r>
          </a:p>
          <a:p>
            <a:pPr indent="457200" algn="just">
              <a:spcAft>
                <a:spcPts val="0"/>
              </a:spcAft>
            </a:pPr>
            <a:r>
              <a:rPr lang="ru-RU" sz="2400" dirty="0">
                <a:latin typeface="Times New Roman" panose="02020603050405020304" pitchFamily="18" charset="0"/>
                <a:ea typeface="Times New Roman" panose="02020603050405020304" pitchFamily="18" charset="0"/>
              </a:rPr>
              <a:t>наказывается обязательными работами на срок от </a:t>
            </a:r>
            <a:br>
              <a:rPr lang="ru-RU" sz="2400" dirty="0">
                <a:latin typeface="Times New Roman" panose="02020603050405020304" pitchFamily="18" charset="0"/>
                <a:ea typeface="Times New Roman" panose="02020603050405020304" pitchFamily="18" charset="0"/>
              </a:rPr>
            </a:br>
            <a:r>
              <a:rPr lang="ru-RU" sz="2400" dirty="0">
                <a:latin typeface="Times New Roman" panose="02020603050405020304" pitchFamily="18" charset="0"/>
                <a:ea typeface="Times New Roman" panose="02020603050405020304" pitchFamily="18" charset="0"/>
              </a:rPr>
              <a:t>180 (ста восьмидесяти) до 240 (двухсот сорока) часов либо  исправительными работами на срок до 2 (двух) лет, либо лишением свободы на </a:t>
            </a:r>
            <a:r>
              <a:rPr lang="ru-RU" sz="2400" dirty="0" smtClean="0">
                <a:latin typeface="Times New Roman" panose="02020603050405020304" pitchFamily="18" charset="0"/>
                <a:ea typeface="Times New Roman" panose="02020603050405020304" pitchFamily="18" charset="0"/>
              </a:rPr>
              <a:t>срок до </a:t>
            </a:r>
            <a:r>
              <a:rPr lang="ru-RU" sz="2400" dirty="0">
                <a:latin typeface="Times New Roman" panose="02020603050405020304" pitchFamily="18" charset="0"/>
                <a:ea typeface="Times New Roman" panose="02020603050405020304" pitchFamily="18" charset="0"/>
              </a:rPr>
              <a:t>4 (четырех) лет.</a:t>
            </a:r>
          </a:p>
          <a:p>
            <a:pPr indent="457200" algn="just">
              <a:spcAft>
                <a:spcPts val="0"/>
              </a:spcAft>
            </a:pPr>
            <a:r>
              <a:rPr lang="ru-RU" sz="2400" dirty="0">
                <a:latin typeface="Times New Roman" panose="02020603050405020304" pitchFamily="18" charset="0"/>
                <a:ea typeface="Times New Roman" panose="02020603050405020304" pitchFamily="18" charset="0"/>
              </a:rPr>
              <a:t>2. Грабеж, совершенный:</a:t>
            </a:r>
          </a:p>
          <a:p>
            <a:pPr indent="457200" algn="just">
              <a:spcAft>
                <a:spcPts val="0"/>
              </a:spcAft>
            </a:pPr>
            <a:r>
              <a:rPr lang="ru-RU" sz="2400" dirty="0">
                <a:latin typeface="Times New Roman" panose="02020603050405020304" pitchFamily="18" charset="0"/>
                <a:ea typeface="Times New Roman" panose="02020603050405020304" pitchFamily="18" charset="0"/>
              </a:rPr>
              <a:t>а) группой лиц по предварительному сговору;</a:t>
            </a:r>
          </a:p>
          <a:p>
            <a:pPr indent="457200" algn="just">
              <a:spcAft>
                <a:spcPts val="0"/>
              </a:spcAft>
            </a:pPr>
            <a:r>
              <a:rPr lang="ru-RU" sz="2400" dirty="0">
                <a:latin typeface="Times New Roman" panose="02020603050405020304" pitchFamily="18" charset="0"/>
                <a:ea typeface="Times New Roman" panose="02020603050405020304" pitchFamily="18" charset="0"/>
              </a:rPr>
              <a:t>б) с незаконным проникновением в жилище, помещение либо иное хранилище;</a:t>
            </a:r>
          </a:p>
          <a:p>
            <a:pPr indent="457200" algn="just">
              <a:spcAft>
                <a:spcPts val="0"/>
              </a:spcAft>
            </a:pPr>
            <a:r>
              <a:rPr lang="ru-RU" sz="2400" dirty="0">
                <a:latin typeface="Times New Roman" panose="02020603050405020304" pitchFamily="18" charset="0"/>
                <a:ea typeface="Times New Roman" panose="02020603050405020304" pitchFamily="18" charset="0"/>
              </a:rPr>
              <a:t>в) с применением насилия, не опасного для жизни или здоровья, либо с угрозой применения такого насилия;</a:t>
            </a:r>
          </a:p>
          <a:p>
            <a:pPr indent="457200" algn="just">
              <a:spcAft>
                <a:spcPts val="0"/>
              </a:spcAft>
            </a:pPr>
            <a:r>
              <a:rPr lang="ru-RU" sz="2400" dirty="0">
                <a:latin typeface="Times New Roman" panose="02020603050405020304" pitchFamily="18" charset="0"/>
                <a:ea typeface="Times New Roman" panose="02020603050405020304" pitchFamily="18" charset="0"/>
              </a:rPr>
              <a:t>г) с причинением значительного ущерба гражданину;</a:t>
            </a:r>
          </a:p>
          <a:p>
            <a:pPr indent="457200" algn="just">
              <a:spcAft>
                <a:spcPts val="0"/>
              </a:spcAft>
            </a:pPr>
            <a:r>
              <a:rPr lang="ru-RU" sz="2400" dirty="0">
                <a:latin typeface="Times New Roman" panose="02020603050405020304" pitchFamily="18" charset="0"/>
                <a:ea typeface="Times New Roman" panose="02020603050405020304" pitchFamily="18" charset="0"/>
              </a:rPr>
              <a:t>д) в крупном размере, –</a:t>
            </a:r>
          </a:p>
          <a:p>
            <a:pPr indent="457200" algn="just">
              <a:spcAft>
                <a:spcPts val="0"/>
              </a:spcAft>
            </a:pPr>
            <a:r>
              <a:rPr lang="ru-RU" sz="2400" dirty="0">
                <a:latin typeface="Times New Roman" panose="02020603050405020304" pitchFamily="18" charset="0"/>
                <a:ea typeface="Times New Roman" panose="02020603050405020304" pitchFamily="18" charset="0"/>
              </a:rPr>
              <a:t>наказывается лишением свободы на срок от 3 (трех) до 7 (семи) лет со штрафом в размере до 300 (трехсот) </a:t>
            </a:r>
            <a:r>
              <a:rPr lang="ru-RU" sz="2400" dirty="0" smtClean="0">
                <a:latin typeface="Times New Roman" panose="02020603050405020304" pitchFamily="18" charset="0"/>
                <a:ea typeface="Times New Roman" panose="02020603050405020304" pitchFamily="18" charset="0"/>
              </a:rPr>
              <a:t>РУ МЗП </a:t>
            </a:r>
            <a:r>
              <a:rPr lang="ru-RU" sz="2400" dirty="0">
                <a:latin typeface="Times New Roman" panose="02020603050405020304" pitchFamily="18" charset="0"/>
                <a:ea typeface="Times New Roman" panose="02020603050405020304" pitchFamily="18" charset="0"/>
              </a:rPr>
              <a:t>либо без такового.</a:t>
            </a:r>
            <a:endParaRPr lang="ru-RU"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18507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45" y="-136246"/>
            <a:ext cx="1792379" cy="1585097"/>
          </a:xfrm>
          <a:prstGeom prst="rect">
            <a:avLst/>
          </a:prstGeom>
        </p:spPr>
      </p:pic>
      <p:sp>
        <p:nvSpPr>
          <p:cNvPr id="3" name="Прямоугольник 2"/>
          <p:cNvSpPr/>
          <p:nvPr/>
        </p:nvSpPr>
        <p:spPr>
          <a:xfrm>
            <a:off x="1592825" y="834444"/>
            <a:ext cx="10097729" cy="5613845"/>
          </a:xfrm>
          <a:prstGeom prst="rect">
            <a:avLst/>
          </a:prstGeom>
        </p:spPr>
        <p:txBody>
          <a:bodyPr wrap="square">
            <a:spAutoFit/>
          </a:bodyPr>
          <a:lstStyle/>
          <a:p>
            <a:pPr indent="450215" algn="just">
              <a:lnSpc>
                <a:spcPct val="115000"/>
              </a:lnSpc>
              <a:spcAft>
                <a:spcPts val="0"/>
              </a:spcAft>
            </a:pPr>
            <a:r>
              <a:rPr lang="ru-RU" sz="2400" b="1" u="sng" kern="100" dirty="0">
                <a:latin typeface="Times New Roman" panose="02020603050405020304" pitchFamily="18" charset="0"/>
                <a:ea typeface="Calibri" panose="020F0502020204030204" pitchFamily="34" charset="0"/>
                <a:cs typeface="Times New Roman" panose="02020603050405020304" pitchFamily="18" charset="0"/>
              </a:rPr>
              <a:t>Статья </a:t>
            </a:r>
            <a:r>
              <a:rPr lang="ru-RU" sz="2400" b="1" u="sng" kern="100" dirty="0" smtClean="0">
                <a:latin typeface="Times New Roman" panose="02020603050405020304" pitchFamily="18" charset="0"/>
                <a:ea typeface="Calibri" panose="020F0502020204030204" pitchFamily="34" charset="0"/>
                <a:cs typeface="Times New Roman" panose="02020603050405020304" pitchFamily="18" charset="0"/>
              </a:rPr>
              <a:t>109 УК ПМР «Доведение </a:t>
            </a:r>
            <a:r>
              <a:rPr lang="ru-RU" sz="2400" b="1" u="sng" kern="100" dirty="0">
                <a:latin typeface="Times New Roman" panose="02020603050405020304" pitchFamily="18" charset="0"/>
                <a:ea typeface="Calibri" panose="020F0502020204030204" pitchFamily="34" charset="0"/>
                <a:cs typeface="Times New Roman" panose="02020603050405020304" pitchFamily="18" charset="0"/>
              </a:rPr>
              <a:t>до </a:t>
            </a:r>
            <a:r>
              <a:rPr lang="ru-RU" sz="2400" b="1" u="sng" kern="100" dirty="0" smtClean="0">
                <a:latin typeface="Times New Roman" panose="02020603050405020304" pitchFamily="18" charset="0"/>
                <a:ea typeface="Calibri" panose="020F0502020204030204" pitchFamily="34" charset="0"/>
                <a:cs typeface="Times New Roman" panose="02020603050405020304" pitchFamily="18" charset="0"/>
              </a:rPr>
              <a:t>самоубийства»</a:t>
            </a:r>
          </a:p>
          <a:p>
            <a:pPr indent="450215" algn="just">
              <a:lnSpc>
                <a:spcPct val="115000"/>
              </a:lnSpc>
              <a:spcAft>
                <a:spcPts val="0"/>
              </a:spcAft>
            </a:pP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1. Доведение лица до самоубийства или доведение до покушения на самоубийство путем угроз, жестокого обращения или систематического унижения человеческого достоинства потерпевшего – </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наказываются лишением свободы на срок до 5 (пяти) лет.</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2. Те же деяния, совершенные:</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а) в отношении несовершеннолетнего;</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б) группой лиц по предварительному сговору;</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в) в отношении лица, заведомо для виновного находящегося в беспомощном состоянии либо находящегося в зависимости от виновного;</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г) в отношении двух и более лиц, –</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наказываются лишением свободы на срок от 5 (пяти) до 8 (восьми) лет.</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6020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45" y="-136246"/>
            <a:ext cx="1792379" cy="1585097"/>
          </a:xfrm>
          <a:prstGeom prst="rect">
            <a:avLst/>
          </a:prstGeom>
        </p:spPr>
      </p:pic>
      <p:sp>
        <p:nvSpPr>
          <p:cNvPr id="3" name="Прямоугольник 2"/>
          <p:cNvSpPr/>
          <p:nvPr/>
        </p:nvSpPr>
        <p:spPr>
          <a:xfrm>
            <a:off x="1494502" y="0"/>
            <a:ext cx="9842091" cy="6740307"/>
          </a:xfrm>
          <a:prstGeom prst="rect">
            <a:avLst/>
          </a:prstGeom>
        </p:spPr>
        <p:txBody>
          <a:bodyPr wrap="square">
            <a:spAutoFit/>
          </a:bodyPr>
          <a:lstStyle/>
          <a:p>
            <a:pPr indent="450215" algn="just">
              <a:spcAft>
                <a:spcPts val="0"/>
              </a:spcAft>
            </a:pPr>
            <a:r>
              <a:rPr lang="ru-RU" sz="2400" b="1" u="sng" kern="100" dirty="0">
                <a:latin typeface="Times New Roman" panose="02020603050405020304" pitchFamily="18" charset="0"/>
                <a:ea typeface="Calibri" panose="020F0502020204030204" pitchFamily="34" charset="0"/>
                <a:cs typeface="Times New Roman" panose="02020603050405020304" pitchFamily="18" charset="0"/>
              </a:rPr>
              <a:t>Статья </a:t>
            </a:r>
            <a:r>
              <a:rPr lang="ru-RU" sz="2400" b="1" u="sng" kern="100" dirty="0" smtClean="0">
                <a:latin typeface="Times New Roman" panose="02020603050405020304" pitchFamily="18" charset="0"/>
                <a:ea typeface="Calibri" panose="020F0502020204030204" pitchFamily="34" charset="0"/>
                <a:cs typeface="Times New Roman" panose="02020603050405020304" pitchFamily="18" charset="0"/>
              </a:rPr>
              <a:t>109-1 УК ПМР «Склонение </a:t>
            </a:r>
            <a:r>
              <a:rPr lang="ru-RU" sz="2400" b="1" u="sng" kern="100" dirty="0">
                <a:latin typeface="Times New Roman" panose="02020603050405020304" pitchFamily="18" charset="0"/>
                <a:ea typeface="Calibri" panose="020F0502020204030204" pitchFamily="34" charset="0"/>
                <a:cs typeface="Times New Roman" panose="02020603050405020304" pitchFamily="18" charset="0"/>
              </a:rPr>
              <a:t>к самоубийству и содействие совершению </a:t>
            </a:r>
            <a:r>
              <a:rPr lang="ru-RU" sz="2400" b="1" u="sng" kern="100" dirty="0" smtClean="0">
                <a:latin typeface="Times New Roman" panose="02020603050405020304" pitchFamily="18" charset="0"/>
                <a:ea typeface="Calibri" panose="020F0502020204030204" pitchFamily="34" charset="0"/>
                <a:cs typeface="Times New Roman" panose="02020603050405020304" pitchFamily="18" charset="0"/>
              </a:rPr>
              <a:t>самоубийства»</a:t>
            </a:r>
            <a:r>
              <a:rPr lang="ru-RU" sz="2400" b="1" u="sng" kern="100" dirty="0">
                <a:latin typeface="Times New Roman" panose="02020603050405020304" pitchFamily="18" charset="0"/>
                <a:ea typeface="Calibri" panose="020F0502020204030204" pitchFamily="34" charset="0"/>
                <a:cs typeface="Times New Roman" panose="02020603050405020304" pitchFamily="18" charset="0"/>
              </a:rPr>
              <a:t> </a:t>
            </a:r>
            <a:endParaRPr lang="ru-RU" sz="2400" b="1" u="sng" kern="100" dirty="0" smtClean="0">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endParaRPr lang="ru-RU" sz="2400" b="1"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1. Склонение лица к самоубийству, а равно содействие совершению самоубийства путем уговора, подкупа, обмана, предоставления информации, направленной на формирование привлекательного восприятия самоубийства, в том числе содержащейся в средствах массовой информации и (или) информационно-телекоммуникационных сетях, в том числе глобальной сети Интернет, –</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a:latin typeface="Times New Roman" panose="02020603050405020304" pitchFamily="18" charset="0"/>
                <a:ea typeface="Calibri" panose="020F0502020204030204" pitchFamily="34" charset="0"/>
                <a:cs typeface="Times New Roman" panose="02020603050405020304" pitchFamily="18" charset="0"/>
              </a:rPr>
              <a:t>наказываются лишением свободы на срок от 3 (трех) до 5 (пяти) лет</a:t>
            </a:r>
            <a:r>
              <a:rPr lang="ru-RU" sz="2400" kern="100" dirty="0" smtClean="0">
                <a:latin typeface="Times New Roman" panose="02020603050405020304" pitchFamily="18" charset="0"/>
                <a:ea typeface="Calibri" panose="020F0502020204030204" pitchFamily="34" charset="0"/>
                <a:cs typeface="Times New Roman" panose="02020603050405020304" pitchFamily="18" charset="0"/>
              </a:rPr>
              <a:t>.</a:t>
            </a:r>
          </a:p>
          <a:p>
            <a:pPr indent="450215" algn="just">
              <a:spcAft>
                <a:spcPts val="0"/>
              </a:spcAft>
            </a:pPr>
            <a:r>
              <a:rPr lang="ru-RU" sz="2400" kern="100" dirty="0" smtClean="0">
                <a:latin typeface="Times New Roman" panose="02020603050405020304" pitchFamily="18" charset="0"/>
                <a:ea typeface="Calibri" panose="020F0502020204030204" pitchFamily="34" charset="0"/>
                <a:cs typeface="Times New Roman" panose="02020603050405020304" pitchFamily="18" charset="0"/>
              </a:rPr>
              <a:t>2. Те же деяния, совершенные:</a:t>
            </a:r>
            <a:endParaRPr lang="ru-RU" sz="2400" kern="100" dirty="0" smtClean="0">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smtClean="0">
                <a:latin typeface="Times New Roman" panose="02020603050405020304" pitchFamily="18" charset="0"/>
                <a:ea typeface="Calibri" panose="020F0502020204030204" pitchFamily="34" charset="0"/>
                <a:cs typeface="Times New Roman" panose="02020603050405020304" pitchFamily="18" charset="0"/>
              </a:rPr>
              <a:t>а) в отношении несовершеннолетнего;</a:t>
            </a:r>
            <a:endParaRPr lang="ru-RU" sz="2400" kern="100" dirty="0" smtClean="0">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smtClean="0">
                <a:latin typeface="Times New Roman" panose="02020603050405020304" pitchFamily="18" charset="0"/>
                <a:ea typeface="Calibri" panose="020F0502020204030204" pitchFamily="34" charset="0"/>
                <a:cs typeface="Times New Roman" panose="02020603050405020304" pitchFamily="18" charset="0"/>
              </a:rPr>
              <a:t>б) группой лиц по предварительному сговору;</a:t>
            </a:r>
            <a:endParaRPr lang="ru-RU" sz="2400" kern="100" dirty="0" smtClean="0">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smtClean="0">
                <a:latin typeface="Times New Roman" panose="02020603050405020304" pitchFamily="18" charset="0"/>
                <a:ea typeface="Calibri" panose="020F0502020204030204" pitchFamily="34" charset="0"/>
                <a:cs typeface="Times New Roman" panose="02020603050405020304" pitchFamily="18" charset="0"/>
              </a:rPr>
              <a:t>в) в отношении лица, заведомо для виновного находящегося в беспомощном состоянии либо находящегося в зависимости от виновного;</a:t>
            </a:r>
            <a:endParaRPr lang="ru-RU" sz="2400" kern="100" dirty="0" smtClean="0">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smtClean="0">
                <a:latin typeface="Times New Roman" panose="02020603050405020304" pitchFamily="18" charset="0"/>
                <a:ea typeface="Calibri" panose="020F0502020204030204" pitchFamily="34" charset="0"/>
                <a:cs typeface="Times New Roman" panose="02020603050405020304" pitchFamily="18" charset="0"/>
              </a:rPr>
              <a:t>г) в отношении двух и более лиц, –</a:t>
            </a:r>
            <a:endParaRPr lang="ru-RU" sz="2400" kern="100" dirty="0" smtClean="0">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2400" kern="100" dirty="0" smtClean="0">
                <a:latin typeface="Times New Roman" panose="02020603050405020304" pitchFamily="18" charset="0"/>
                <a:ea typeface="Calibri" panose="020F0502020204030204" pitchFamily="34" charset="0"/>
                <a:cs typeface="Times New Roman" panose="02020603050405020304" pitchFamily="18" charset="0"/>
              </a:rPr>
              <a:t>наказываются лишением свободы на срок от 5 (пяти) до 8 (восьми) лет.</a:t>
            </a:r>
            <a:endParaRPr lang="ru-RU" sz="24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1271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92826" y="84391"/>
            <a:ext cx="10599174" cy="1200329"/>
          </a:xfrm>
          <a:prstGeom prst="rect">
            <a:avLst/>
          </a:prstGeom>
        </p:spPr>
        <p:txBody>
          <a:bodyPr wrap="square">
            <a:spAutoFit/>
          </a:bodyPr>
          <a:lstStyle/>
          <a:p>
            <a:pPr lvl="0" algn="just"/>
            <a:r>
              <a:rPr lang="ru-RU" sz="2400" b="1" dirty="0">
                <a:solidFill>
                  <a:srgbClr val="002060"/>
                </a:solidFill>
                <a:latin typeface="Times New Roman" panose="02020603050405020304" pitchFamily="18" charset="0"/>
                <a:cs typeface="Times New Roman" panose="02020603050405020304" pitchFamily="18" charset="0"/>
              </a:rPr>
              <a:t>Ситуации травли не являются нормой, вызывают множество серьезных негативных последствий и нуждаются в том, чтобы на них обращали внимание, обсуждали, прекращали и по возможности предупреждали.</a:t>
            </a:r>
          </a:p>
        </p:txBody>
      </p:sp>
      <p:sp>
        <p:nvSpPr>
          <p:cNvPr id="4" name="Прямоугольник 3"/>
          <p:cNvSpPr/>
          <p:nvPr/>
        </p:nvSpPr>
        <p:spPr>
          <a:xfrm>
            <a:off x="993058" y="1284720"/>
            <a:ext cx="11120284" cy="5401479"/>
          </a:xfrm>
          <a:prstGeom prst="rect">
            <a:avLst/>
          </a:prstGeom>
          <a:ln>
            <a:solidFill>
              <a:srgbClr val="752715"/>
            </a:solidFill>
          </a:ln>
        </p:spPr>
        <p:txBody>
          <a:bodyPr wrap="square">
            <a:spAutoFit/>
          </a:bodyPr>
          <a:lstStyle/>
          <a:p>
            <a:pPr indent="450215" algn="just">
              <a:lnSpc>
                <a:spcPct val="115000"/>
              </a:lnSpc>
              <a:spcAft>
                <a:spcPts val="0"/>
              </a:spcAft>
            </a:pPr>
            <a:endParaRPr lang="ru-RU" sz="2000" b="1" i="1" kern="100" dirty="0" smtClean="0">
              <a:solidFill>
                <a:srgbClr val="752715"/>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000" b="1" i="1" kern="100" dirty="0" smtClean="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Постановлением </a:t>
            </a:r>
            <a:r>
              <a:rPr lang="ru-RU" sz="2000" b="1" i="1" kern="100" dirty="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ВС ПМР от 23 мая 2002 года № 579 признаны рамочными нормами права на территории ПМР:</a:t>
            </a:r>
            <a:endParaRPr lang="ru-RU" sz="2000" b="1" i="1" kern="100" dirty="0" smtClean="0">
              <a:solidFill>
                <a:srgbClr val="752715"/>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 Конвенция «О правах ребенка»;</a:t>
            </a:r>
            <a:endParaRPr lang="ru-RU" sz="2000" b="1"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 Всемирная декларация «Об обеспечении прав выживаемости, защиты и развития детей»;</a:t>
            </a:r>
            <a:endParaRPr lang="ru-RU" sz="2000" b="1"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Декларация «О социальных и правовых принципах, касающихся защиты и благополучия детей, особенно при передаче детей на воспитание и их усыновление на национальном и международном уровнях</a:t>
            </a:r>
            <a:r>
              <a:rPr lang="ru-RU" sz="2000" b="1"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2000" b="1"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000" b="1" i="1" kern="100" dirty="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Постановление ВС ПМР от 22 сентября 1992 года № 226 «Об отношении Приднестровской Молдавской Республики к международным договорам и другим актам по правам человека» признает действующими в ПМР следующие акты:</a:t>
            </a:r>
            <a:endParaRPr lang="ru-RU" sz="2000" b="1" i="1" kern="100" dirty="0" smtClean="0">
              <a:solidFill>
                <a:srgbClr val="752715"/>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 Всеобщая Декларация прав человека от 10 декабря 1948г.;</a:t>
            </a:r>
            <a:endParaRPr lang="ru-RU" sz="2000" b="1" kern="1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0"/>
              </a:spcAft>
            </a:pPr>
            <a:r>
              <a:rPr lang="ru-RU" sz="20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 Европейская Конвенция о защите прав человека и основных свобод от 4 ноября 1950 г. и протоколы к </a:t>
            </a:r>
            <a:r>
              <a:rPr lang="ru-RU" sz="2000" b="1"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ней.</a:t>
            </a:r>
            <a:endParaRPr lang="ru-RU" sz="20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77415" y="-33449"/>
            <a:ext cx="1803503" cy="1596777"/>
          </a:xfrm>
          <a:prstGeom prst="rect">
            <a:avLst/>
          </a:prstGeom>
        </p:spPr>
      </p:pic>
    </p:spTree>
    <p:extLst>
      <p:ext uri="{BB962C8B-B14F-4D97-AF65-F5344CB8AC3E}">
        <p14:creationId xmlns:p14="http://schemas.microsoft.com/office/powerpoint/2010/main" val="2677095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22323" y="162878"/>
            <a:ext cx="10146889" cy="1384995"/>
          </a:xfrm>
          <a:prstGeom prst="rect">
            <a:avLst/>
          </a:prstGeom>
        </p:spPr>
        <p:txBody>
          <a:bodyPr wrap="square">
            <a:spAutoFit/>
          </a:bodyPr>
          <a:lstStyle/>
          <a:p>
            <a:pPr algn="just"/>
            <a:r>
              <a:rPr lang="ru-RU" sz="2800" b="1" dirty="0" err="1" smtClean="0">
                <a:solidFill>
                  <a:srgbClr val="002060"/>
                </a:solidFill>
                <a:latin typeface="Times New Roman" panose="02020603050405020304" pitchFamily="18" charset="0"/>
                <a:cs typeface="Times New Roman" panose="02020603050405020304" pitchFamily="18" charset="0"/>
              </a:rPr>
              <a:t>Тра́вля</a:t>
            </a:r>
            <a:r>
              <a:rPr lang="ru-RU" sz="2800" b="1" dirty="0" smtClean="0">
                <a:solidFill>
                  <a:srgbClr val="002060"/>
                </a:solidFill>
                <a:latin typeface="Times New Roman" panose="02020603050405020304" pitchFamily="18" charset="0"/>
                <a:cs typeface="Times New Roman" panose="02020603050405020304" pitchFamily="18" charset="0"/>
              </a:rPr>
              <a:t>, </a:t>
            </a:r>
            <a:r>
              <a:rPr lang="ru-RU" sz="2800" b="1" dirty="0" err="1" smtClean="0">
                <a:solidFill>
                  <a:srgbClr val="002060"/>
                </a:solidFill>
                <a:latin typeface="Times New Roman" panose="02020603050405020304" pitchFamily="18" charset="0"/>
                <a:cs typeface="Times New Roman" panose="02020603050405020304" pitchFamily="18" charset="0"/>
              </a:rPr>
              <a:t>запу́гивание</a:t>
            </a:r>
            <a:r>
              <a:rPr lang="ru-RU" sz="2800" b="1" dirty="0" smtClean="0">
                <a:solidFill>
                  <a:srgbClr val="002060"/>
                </a:solidFill>
                <a:latin typeface="Times New Roman" panose="02020603050405020304" pitchFamily="18" charset="0"/>
                <a:cs typeface="Times New Roman" panose="02020603050405020304" pitchFamily="18" charset="0"/>
              </a:rPr>
              <a:t>, </a:t>
            </a:r>
            <a:r>
              <a:rPr lang="ru-RU" sz="2800" b="1" dirty="0" err="1" smtClean="0">
                <a:solidFill>
                  <a:srgbClr val="002060"/>
                </a:solidFill>
                <a:latin typeface="Times New Roman" panose="02020603050405020304" pitchFamily="18" charset="0"/>
                <a:cs typeface="Times New Roman" panose="02020603050405020304" pitchFamily="18" charset="0"/>
              </a:rPr>
              <a:t>задира́ние</a:t>
            </a:r>
            <a:r>
              <a:rPr lang="ru-RU" sz="2800" b="1" dirty="0" smtClean="0">
                <a:solidFill>
                  <a:srgbClr val="002060"/>
                </a:solidFill>
                <a:latin typeface="Times New Roman" panose="02020603050405020304" pitchFamily="18" charset="0"/>
                <a:cs typeface="Times New Roman" panose="02020603050405020304" pitchFamily="18" charset="0"/>
              </a:rPr>
              <a:t>, </a:t>
            </a:r>
            <a:r>
              <a:rPr lang="ru-RU" sz="2800" b="1" dirty="0" err="1" smtClean="0">
                <a:solidFill>
                  <a:srgbClr val="002060"/>
                </a:solidFill>
                <a:latin typeface="Times New Roman" panose="02020603050405020304" pitchFamily="18" charset="0"/>
                <a:cs typeface="Times New Roman" panose="02020603050405020304" pitchFamily="18" charset="0"/>
              </a:rPr>
              <a:t>бу́ллинг</a:t>
            </a:r>
            <a:r>
              <a:rPr lang="ru-RU" sz="2800" b="1" dirty="0" smtClean="0">
                <a:solidFill>
                  <a:srgbClr val="002060"/>
                </a:solidFill>
                <a:latin typeface="Times New Roman" panose="02020603050405020304" pitchFamily="18" charset="0"/>
                <a:cs typeface="Times New Roman" panose="02020603050405020304" pitchFamily="18" charset="0"/>
              </a:rPr>
              <a:t> </a:t>
            </a:r>
            <a:r>
              <a:rPr lang="ru-RU" sz="2800" dirty="0" smtClean="0">
                <a:solidFill>
                  <a:srgbClr val="002060"/>
                </a:solidFill>
                <a:latin typeface="Times New Roman" panose="02020603050405020304" pitchFamily="18" charset="0"/>
                <a:cs typeface="Times New Roman" panose="02020603050405020304" pitchFamily="18" charset="0"/>
              </a:rPr>
              <a:t>(от англ. </a:t>
            </a:r>
            <a:r>
              <a:rPr lang="ru-RU" sz="2800" dirty="0" err="1" smtClean="0">
                <a:solidFill>
                  <a:srgbClr val="002060"/>
                </a:solidFill>
                <a:latin typeface="Times New Roman" panose="02020603050405020304" pitchFamily="18" charset="0"/>
                <a:cs typeface="Times New Roman" panose="02020603050405020304" pitchFamily="18" charset="0"/>
              </a:rPr>
              <a:t>bullying</a:t>
            </a:r>
            <a:r>
              <a:rPr lang="ru-RU" sz="2800" dirty="0" smtClean="0">
                <a:solidFill>
                  <a:srgbClr val="002060"/>
                </a:solidFill>
                <a:latin typeface="Times New Roman" panose="02020603050405020304" pitchFamily="18" charset="0"/>
                <a:cs typeface="Times New Roman" panose="02020603050405020304" pitchFamily="18" charset="0"/>
              </a:rPr>
              <a:t>) — </a:t>
            </a:r>
            <a:r>
              <a:rPr lang="ru-RU" sz="2800" u="sng" dirty="0" smtClean="0">
                <a:solidFill>
                  <a:srgbClr val="002060"/>
                </a:solidFill>
                <a:latin typeface="Times New Roman" panose="02020603050405020304" pitchFamily="18" charset="0"/>
                <a:cs typeface="Times New Roman" panose="02020603050405020304" pitchFamily="18" charset="0"/>
              </a:rPr>
              <a:t>агрессивное преследование, издевательство над одним из членов коллектива со стороны другого, но также часто группы лиц.</a:t>
            </a:r>
          </a:p>
        </p:txBody>
      </p:sp>
      <p:sp>
        <p:nvSpPr>
          <p:cNvPr id="4" name="Прямоугольник 3"/>
          <p:cNvSpPr/>
          <p:nvPr/>
        </p:nvSpPr>
        <p:spPr>
          <a:xfrm>
            <a:off x="2890684" y="1547251"/>
            <a:ext cx="8878529" cy="830997"/>
          </a:xfrm>
          <a:prstGeom prst="rect">
            <a:avLst/>
          </a:prstGeom>
        </p:spPr>
        <p:txBody>
          <a:bodyPr wrap="square">
            <a:spAutoFit/>
          </a:bodyPr>
          <a:lstStyle/>
          <a:p>
            <a:pPr lvl="0" algn="just"/>
            <a:r>
              <a:rPr lang="ru-RU" sz="2400" dirty="0">
                <a:solidFill>
                  <a:srgbClr val="002060"/>
                </a:solidFill>
                <a:latin typeface="Times New Roman" panose="02020603050405020304" pitchFamily="18" charset="0"/>
                <a:cs typeface="Times New Roman" panose="02020603050405020304" pitchFamily="18" charset="0"/>
              </a:rPr>
              <a:t>Травлю организует один агрессор, иногда с сообщниками, а большинство остаются свидетелями. </a:t>
            </a:r>
          </a:p>
        </p:txBody>
      </p:sp>
      <p:sp>
        <p:nvSpPr>
          <p:cNvPr id="5" name="Прямоугольник 4"/>
          <p:cNvSpPr/>
          <p:nvPr/>
        </p:nvSpPr>
        <p:spPr>
          <a:xfrm>
            <a:off x="1170038" y="2378248"/>
            <a:ext cx="3254477" cy="3416320"/>
          </a:xfrm>
          <a:prstGeom prst="rect">
            <a:avLst/>
          </a:prstGeom>
        </p:spPr>
        <p:txBody>
          <a:bodyPr wrap="square">
            <a:spAutoFit/>
          </a:bodyPr>
          <a:lstStyle/>
          <a:p>
            <a:pPr lvl="0" algn="just"/>
            <a:r>
              <a:rPr lang="ru-RU" sz="2400" dirty="0">
                <a:solidFill>
                  <a:srgbClr val="002060"/>
                </a:solidFill>
                <a:latin typeface="Times New Roman" panose="02020603050405020304" pitchFamily="18" charset="0"/>
                <a:cs typeface="Times New Roman" panose="02020603050405020304" pitchFamily="18" charset="0"/>
              </a:rPr>
              <a:t>При травле жертва оказывается не в состоянии защитить себя от нападок, </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i="1" u="sng" dirty="0">
                <a:solidFill>
                  <a:srgbClr val="002060"/>
                </a:solidFill>
                <a:latin typeface="Times New Roman" panose="02020603050405020304" pitchFamily="18" charset="0"/>
                <a:cs typeface="Times New Roman" panose="02020603050405020304" pitchFamily="18" charset="0"/>
              </a:rPr>
              <a:t>этим травля отличается от конфликта, где силы сторон примерно равны. </a:t>
            </a:r>
          </a:p>
        </p:txBody>
      </p:sp>
      <p:sp>
        <p:nvSpPr>
          <p:cNvPr id="6" name="Прямоугольник 5"/>
          <p:cNvSpPr/>
          <p:nvPr/>
        </p:nvSpPr>
        <p:spPr>
          <a:xfrm>
            <a:off x="3903406" y="5442273"/>
            <a:ext cx="7836309" cy="1200329"/>
          </a:xfrm>
          <a:prstGeom prst="rect">
            <a:avLst/>
          </a:prstGeom>
          <a:ln>
            <a:solidFill>
              <a:srgbClr val="752715"/>
            </a:solidFill>
          </a:ln>
        </p:spPr>
        <p:txBody>
          <a:bodyPr wrap="square">
            <a:spAutoFit/>
          </a:bodyPr>
          <a:lstStyle/>
          <a:p>
            <a:pPr lvl="0" algn="just"/>
            <a:r>
              <a:rPr lang="ru-RU" sz="2400" b="1" dirty="0">
                <a:solidFill>
                  <a:srgbClr val="002060"/>
                </a:solidFill>
                <a:latin typeface="Times New Roman" panose="02020603050405020304" pitchFamily="18" charset="0"/>
                <a:cs typeface="Times New Roman" panose="02020603050405020304" pitchFamily="18" charset="0"/>
              </a:rPr>
              <a:t>Травля может проявляться во всех возрастных и социальных группах. В сложных случаях может принять некоторые черты групповой преступности</a:t>
            </a:r>
            <a:r>
              <a:rPr lang="ru-RU" sz="2400" dirty="0">
                <a:solidFill>
                  <a:srgbClr val="002060"/>
                </a:solidFill>
                <a:latin typeface="Times New Roman" panose="02020603050405020304" pitchFamily="18" charset="0"/>
                <a:cs typeface="Times New Roman" panose="02020603050405020304" pitchFamily="18" charset="0"/>
              </a:rPr>
              <a:t>.</a:t>
            </a:r>
          </a:p>
        </p:txBody>
      </p:sp>
      <p:pic>
        <p:nvPicPr>
          <p:cNvPr id="7" name="Рисунок 6"/>
          <p:cNvPicPr>
            <a:picLocks noChangeAspect="1"/>
          </p:cNvPicPr>
          <p:nvPr/>
        </p:nvPicPr>
        <p:blipFill>
          <a:blip r:embed="rId2"/>
          <a:stretch>
            <a:fillRect/>
          </a:stretch>
        </p:blipFill>
        <p:spPr>
          <a:xfrm>
            <a:off x="5545294" y="2275127"/>
            <a:ext cx="4901537" cy="3167146"/>
          </a:xfrm>
          <a:prstGeom prst="rect">
            <a:avLst/>
          </a:prstGeom>
          <a:ln>
            <a:noFill/>
          </a:ln>
          <a:effectLst>
            <a:softEdge rad="112500"/>
          </a:effectLst>
        </p:spPr>
      </p:pic>
      <p:pic>
        <p:nvPicPr>
          <p:cNvPr id="8" name="Рисунок 7"/>
          <p:cNvPicPr>
            <a:picLocks noChangeAspect="1"/>
          </p:cNvPicPr>
          <p:nvPr/>
        </p:nvPicPr>
        <p:blipFill>
          <a:blip r:embed="rId3"/>
          <a:stretch>
            <a:fillRect/>
          </a:stretch>
        </p:blipFill>
        <p:spPr>
          <a:xfrm>
            <a:off x="-80113" y="62826"/>
            <a:ext cx="1792379" cy="1585097"/>
          </a:xfrm>
          <a:prstGeom prst="rect">
            <a:avLst/>
          </a:prstGeom>
        </p:spPr>
      </p:pic>
    </p:spTree>
    <p:extLst>
      <p:ext uri="{BB962C8B-B14F-4D97-AF65-F5344CB8AC3E}">
        <p14:creationId xmlns:p14="http://schemas.microsoft.com/office/powerpoint/2010/main" val="781847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340106" y="299774"/>
            <a:ext cx="5034071" cy="1077218"/>
          </a:xfrm>
          <a:prstGeom prst="rect">
            <a:avLst/>
          </a:prstGeom>
        </p:spPr>
        <p:txBody>
          <a:bodyPr wrap="none">
            <a:spAutoFit/>
          </a:bodyPr>
          <a:lstStyle/>
          <a:p>
            <a:pPr algn="ctr"/>
            <a:r>
              <a:rPr lang="ru-RU" sz="3200" b="1" dirty="0" smtClean="0">
                <a:solidFill>
                  <a:srgbClr val="002060"/>
                </a:solidFill>
                <a:latin typeface="Times New Roman" panose="02020603050405020304" pitchFamily="18" charset="0"/>
                <a:cs typeface="Times New Roman" panose="02020603050405020304" pitchFamily="18" charset="0"/>
              </a:rPr>
              <a:t>ФОРМЫ ПРОЯВЛЕНИЯ </a:t>
            </a:r>
          </a:p>
          <a:p>
            <a:pPr algn="ctr"/>
            <a:r>
              <a:rPr lang="ru-RU" sz="3200" b="1" dirty="0" smtClean="0">
                <a:solidFill>
                  <a:srgbClr val="002060"/>
                </a:solidFill>
                <a:latin typeface="Times New Roman" panose="02020603050405020304" pitchFamily="18" charset="0"/>
                <a:cs typeface="Times New Roman" panose="02020603050405020304" pitchFamily="18" charset="0"/>
              </a:rPr>
              <a:t>БУЛЛИНГА</a:t>
            </a:r>
            <a:r>
              <a:rPr lang="ru-RU" sz="3200" dirty="0" smtClean="0"/>
              <a:t>:</a:t>
            </a:r>
            <a:endParaRPr lang="ru-RU" sz="3200" dirty="0"/>
          </a:p>
        </p:txBody>
      </p:sp>
      <p:sp>
        <p:nvSpPr>
          <p:cNvPr id="6" name="Прямоугольник 5"/>
          <p:cNvSpPr/>
          <p:nvPr/>
        </p:nvSpPr>
        <p:spPr>
          <a:xfrm>
            <a:off x="274379" y="1192326"/>
            <a:ext cx="2930098" cy="2769989"/>
          </a:xfrm>
          <a:prstGeom prst="rect">
            <a:avLst/>
          </a:prstGeom>
        </p:spPr>
        <p:txBody>
          <a:bodyPr wrap="none">
            <a:spAutoFit/>
          </a:bodyPr>
          <a:lstStyle/>
          <a:p>
            <a:r>
              <a:rPr lang="ru-RU" sz="2600" b="1" u="sng" dirty="0" smtClean="0">
                <a:solidFill>
                  <a:srgbClr val="752715"/>
                </a:solidFill>
                <a:latin typeface="Times New Roman" panose="02020603050405020304" pitchFamily="18" charset="0"/>
                <a:cs typeface="Times New Roman" panose="02020603050405020304" pitchFamily="18" charset="0"/>
              </a:rPr>
              <a:t>Психологическая:</a:t>
            </a:r>
          </a:p>
          <a:p>
            <a:pPr marL="342900" indent="-342900">
              <a:buFont typeface="Wingdings" panose="05000000000000000000" pitchFamily="2" charset="2"/>
              <a:buChar char="ü"/>
            </a:pPr>
            <a:r>
              <a:rPr lang="ru-RU" sz="2600" b="1" dirty="0" smtClean="0">
                <a:solidFill>
                  <a:srgbClr val="002060"/>
                </a:solidFill>
                <a:latin typeface="Times New Roman" panose="02020603050405020304" pitchFamily="18" charset="0"/>
                <a:cs typeface="Times New Roman" panose="02020603050405020304" pitchFamily="18" charset="0"/>
              </a:rPr>
              <a:t>насмешки;</a:t>
            </a:r>
          </a:p>
          <a:p>
            <a:pPr marL="342900" indent="-342900">
              <a:buFont typeface="Wingdings" panose="05000000000000000000" pitchFamily="2" charset="2"/>
              <a:buChar char="ü"/>
            </a:pPr>
            <a:r>
              <a:rPr lang="ru-RU" sz="2600" b="1" dirty="0">
                <a:solidFill>
                  <a:srgbClr val="002060"/>
                </a:solidFill>
                <a:latin typeface="Times New Roman" panose="02020603050405020304" pitchFamily="18" charset="0"/>
                <a:cs typeface="Times New Roman" panose="02020603050405020304" pitchFamily="18" charset="0"/>
              </a:rPr>
              <a:t>о</a:t>
            </a:r>
            <a:r>
              <a:rPr lang="ru-RU" sz="2600" b="1" dirty="0" smtClean="0">
                <a:solidFill>
                  <a:srgbClr val="002060"/>
                </a:solidFill>
                <a:latin typeface="Times New Roman" panose="02020603050405020304" pitchFamily="18" charset="0"/>
                <a:cs typeface="Times New Roman" panose="02020603050405020304" pitchFamily="18" charset="0"/>
              </a:rPr>
              <a:t>бзывания;</a:t>
            </a:r>
          </a:p>
          <a:p>
            <a:pPr marL="342900" indent="-342900">
              <a:buFont typeface="Wingdings" panose="05000000000000000000" pitchFamily="2" charset="2"/>
              <a:buChar char="ü"/>
            </a:pPr>
            <a:r>
              <a:rPr lang="ru-RU" sz="2600" b="1" dirty="0" smtClean="0">
                <a:solidFill>
                  <a:srgbClr val="002060"/>
                </a:solidFill>
                <a:latin typeface="Times New Roman" panose="02020603050405020304" pitchFamily="18" charset="0"/>
                <a:cs typeface="Times New Roman" panose="02020603050405020304" pitchFamily="18" charset="0"/>
              </a:rPr>
              <a:t>клички;</a:t>
            </a:r>
          </a:p>
          <a:p>
            <a:pPr marL="342900" indent="-342900">
              <a:buFont typeface="Wingdings" panose="05000000000000000000" pitchFamily="2" charset="2"/>
              <a:buChar char="ü"/>
            </a:pPr>
            <a:r>
              <a:rPr lang="ru-RU" sz="2600" b="1" dirty="0">
                <a:solidFill>
                  <a:srgbClr val="002060"/>
                </a:solidFill>
                <a:latin typeface="Times New Roman" panose="02020603050405020304" pitchFamily="18" charset="0"/>
                <a:cs typeface="Times New Roman" panose="02020603050405020304" pitchFamily="18" charset="0"/>
              </a:rPr>
              <a:t>п</a:t>
            </a:r>
            <a:r>
              <a:rPr lang="ru-RU" sz="2600" b="1" dirty="0" smtClean="0">
                <a:solidFill>
                  <a:srgbClr val="002060"/>
                </a:solidFill>
                <a:latin typeface="Times New Roman" panose="02020603050405020304" pitchFamily="18" charset="0"/>
                <a:cs typeface="Times New Roman" panose="02020603050405020304" pitchFamily="18" charset="0"/>
              </a:rPr>
              <a:t>ридирки;</a:t>
            </a:r>
          </a:p>
          <a:p>
            <a:pPr marL="342900" indent="-342900">
              <a:buFont typeface="Wingdings" panose="05000000000000000000" pitchFamily="2" charset="2"/>
              <a:buChar char="ü"/>
            </a:pPr>
            <a:r>
              <a:rPr lang="ru-RU" sz="2600" b="1" dirty="0">
                <a:solidFill>
                  <a:srgbClr val="002060"/>
                </a:solidFill>
                <a:latin typeface="Times New Roman" panose="02020603050405020304" pitchFamily="18" charset="0"/>
                <a:cs typeface="Times New Roman" panose="02020603050405020304" pitchFamily="18" charset="0"/>
              </a:rPr>
              <a:t>у</a:t>
            </a:r>
            <a:r>
              <a:rPr lang="ru-RU" sz="2600" b="1" dirty="0" smtClean="0">
                <a:solidFill>
                  <a:srgbClr val="002060"/>
                </a:solidFill>
                <a:latin typeface="Times New Roman" panose="02020603050405020304" pitchFamily="18" charset="0"/>
                <a:cs typeface="Times New Roman" panose="02020603050405020304" pitchFamily="18" charset="0"/>
              </a:rPr>
              <a:t>грозы.</a:t>
            </a:r>
          </a:p>
          <a:p>
            <a:endParaRPr lang="ru-RU" dirty="0"/>
          </a:p>
        </p:txBody>
      </p:sp>
      <p:sp>
        <p:nvSpPr>
          <p:cNvPr id="7" name="Прямоугольник 6"/>
          <p:cNvSpPr/>
          <p:nvPr/>
        </p:nvSpPr>
        <p:spPr>
          <a:xfrm>
            <a:off x="3470788" y="1192326"/>
            <a:ext cx="3013004" cy="2769989"/>
          </a:xfrm>
          <a:prstGeom prst="rect">
            <a:avLst/>
          </a:prstGeom>
        </p:spPr>
        <p:txBody>
          <a:bodyPr wrap="none">
            <a:spAutoFit/>
          </a:bodyPr>
          <a:lstStyle/>
          <a:p>
            <a:r>
              <a:rPr lang="ru-RU" sz="2600" b="1" u="sng" dirty="0" smtClean="0">
                <a:solidFill>
                  <a:srgbClr val="752715"/>
                </a:solidFill>
                <a:latin typeface="Times New Roman" panose="02020603050405020304" pitchFamily="18" charset="0"/>
                <a:cs typeface="Times New Roman" panose="02020603050405020304" pitchFamily="18" charset="0"/>
              </a:rPr>
              <a:t>Информационная:</a:t>
            </a:r>
          </a:p>
          <a:p>
            <a:pPr marL="342900" indent="-342900">
              <a:buFont typeface="Wingdings" panose="05000000000000000000" pitchFamily="2" charset="2"/>
              <a:buChar char="ü"/>
            </a:pPr>
            <a:r>
              <a:rPr lang="ru-RU" sz="2600" b="1" dirty="0" smtClean="0">
                <a:solidFill>
                  <a:srgbClr val="002060"/>
                </a:solidFill>
                <a:latin typeface="Times New Roman" panose="02020603050405020304" pitchFamily="18" charset="0"/>
                <a:cs typeface="Times New Roman" panose="02020603050405020304" pitchFamily="18" charset="0"/>
              </a:rPr>
              <a:t>дезинформация;</a:t>
            </a:r>
          </a:p>
          <a:p>
            <a:pPr marL="342900" indent="-342900">
              <a:buFont typeface="Wingdings" panose="05000000000000000000" pitchFamily="2" charset="2"/>
              <a:buChar char="ü"/>
            </a:pPr>
            <a:r>
              <a:rPr lang="ru-RU" sz="2600" b="1" dirty="0" smtClean="0">
                <a:solidFill>
                  <a:srgbClr val="002060"/>
                </a:solidFill>
                <a:latin typeface="Times New Roman" panose="02020603050405020304" pitchFamily="18" charset="0"/>
                <a:cs typeface="Times New Roman" panose="02020603050405020304" pitchFamily="18" charset="0"/>
              </a:rPr>
              <a:t>сплетни;</a:t>
            </a:r>
          </a:p>
          <a:p>
            <a:pPr marL="342900" indent="-342900">
              <a:buFont typeface="Wingdings" panose="05000000000000000000" pitchFamily="2" charset="2"/>
              <a:buChar char="ü"/>
            </a:pPr>
            <a:r>
              <a:rPr lang="ru-RU" sz="2600" b="1" dirty="0" smtClean="0">
                <a:solidFill>
                  <a:srgbClr val="002060"/>
                </a:solidFill>
                <a:latin typeface="Times New Roman" panose="02020603050405020304" pitchFamily="18" charset="0"/>
                <a:cs typeface="Times New Roman" panose="02020603050405020304" pitchFamily="18" charset="0"/>
              </a:rPr>
              <a:t>доносительство;</a:t>
            </a:r>
          </a:p>
          <a:p>
            <a:pPr marL="342900" indent="-342900">
              <a:buFont typeface="Wingdings" panose="05000000000000000000" pitchFamily="2" charset="2"/>
              <a:buChar char="ü"/>
            </a:pPr>
            <a:r>
              <a:rPr lang="ru-RU" sz="2600" b="1" dirty="0" smtClean="0">
                <a:solidFill>
                  <a:srgbClr val="002060"/>
                </a:solidFill>
                <a:latin typeface="Times New Roman" panose="02020603050405020304" pitchFamily="18" charset="0"/>
                <a:cs typeface="Times New Roman" panose="02020603050405020304" pitchFamily="18" charset="0"/>
              </a:rPr>
              <a:t>клевета;</a:t>
            </a:r>
          </a:p>
          <a:p>
            <a:pPr marL="342900" indent="-342900">
              <a:buFont typeface="Wingdings" panose="05000000000000000000" pitchFamily="2" charset="2"/>
              <a:buChar char="ü"/>
            </a:pPr>
            <a:r>
              <a:rPr lang="ru-RU" sz="2600" b="1" dirty="0">
                <a:solidFill>
                  <a:srgbClr val="002060"/>
                </a:solidFill>
                <a:latin typeface="Times New Roman" panose="02020603050405020304" pitchFamily="18" charset="0"/>
                <a:cs typeface="Times New Roman" panose="02020603050405020304" pitchFamily="18" charset="0"/>
              </a:rPr>
              <a:t>б</a:t>
            </a:r>
            <a:r>
              <a:rPr lang="ru-RU" sz="2600" b="1" dirty="0" smtClean="0">
                <a:solidFill>
                  <a:srgbClr val="002060"/>
                </a:solidFill>
                <a:latin typeface="Times New Roman" panose="02020603050405020304" pitchFamily="18" charset="0"/>
                <a:cs typeface="Times New Roman" panose="02020603050405020304" pitchFamily="18" charset="0"/>
              </a:rPr>
              <a:t>ойкот.</a:t>
            </a:r>
          </a:p>
          <a:p>
            <a:endParaRPr lang="ru-RU" dirty="0"/>
          </a:p>
        </p:txBody>
      </p:sp>
      <p:sp>
        <p:nvSpPr>
          <p:cNvPr id="8" name="Прямоугольник 7"/>
          <p:cNvSpPr/>
          <p:nvPr/>
        </p:nvSpPr>
        <p:spPr>
          <a:xfrm>
            <a:off x="7427434" y="4205632"/>
            <a:ext cx="4808239" cy="2492990"/>
          </a:xfrm>
          <a:prstGeom prst="rect">
            <a:avLst/>
          </a:prstGeom>
        </p:spPr>
        <p:txBody>
          <a:bodyPr wrap="none">
            <a:spAutoFit/>
          </a:bodyPr>
          <a:lstStyle/>
          <a:p>
            <a:r>
              <a:rPr lang="ru-RU" sz="2600" b="1" u="sng" dirty="0" smtClean="0">
                <a:solidFill>
                  <a:srgbClr val="752715"/>
                </a:solidFill>
                <a:latin typeface="Times New Roman" panose="02020603050405020304" pitchFamily="18" charset="0"/>
                <a:cs typeface="Times New Roman" panose="02020603050405020304" pitchFamily="18" charset="0"/>
              </a:rPr>
              <a:t>Материальная:</a:t>
            </a:r>
          </a:p>
          <a:p>
            <a:pPr marL="285750" indent="-285750">
              <a:buFont typeface="Wingdings" panose="05000000000000000000" pitchFamily="2" charset="2"/>
              <a:buChar char="ü"/>
            </a:pPr>
            <a:r>
              <a:rPr lang="ru-RU" sz="2600" b="1" dirty="0" smtClean="0">
                <a:solidFill>
                  <a:srgbClr val="002060"/>
                </a:solidFill>
                <a:latin typeface="Times New Roman" panose="02020603050405020304" pitchFamily="18" charset="0"/>
                <a:cs typeface="Times New Roman" panose="02020603050405020304" pitchFamily="18" charset="0"/>
              </a:rPr>
              <a:t>порча личных вещей;</a:t>
            </a:r>
          </a:p>
          <a:p>
            <a:pPr marL="285750" indent="-285750">
              <a:buFont typeface="Wingdings" panose="05000000000000000000" pitchFamily="2" charset="2"/>
              <a:buChar char="ü"/>
            </a:pPr>
            <a:r>
              <a:rPr lang="ru-RU" sz="2600" b="1" dirty="0" smtClean="0">
                <a:solidFill>
                  <a:srgbClr val="002060"/>
                </a:solidFill>
                <a:latin typeface="Times New Roman" panose="02020603050405020304" pitchFamily="18" charset="0"/>
                <a:cs typeface="Times New Roman" panose="02020603050405020304" pitchFamily="18" charset="0"/>
              </a:rPr>
              <a:t>мелкие кражи;</a:t>
            </a:r>
          </a:p>
          <a:p>
            <a:pPr marL="285750" indent="-285750">
              <a:buFont typeface="Wingdings" panose="05000000000000000000" pitchFamily="2" charset="2"/>
              <a:buChar char="ü"/>
            </a:pPr>
            <a:r>
              <a:rPr lang="ru-RU" sz="2600" b="1" dirty="0" smtClean="0">
                <a:solidFill>
                  <a:srgbClr val="002060"/>
                </a:solidFill>
                <a:latin typeface="Times New Roman" panose="02020603050405020304" pitchFamily="18" charset="0"/>
                <a:cs typeface="Times New Roman" panose="02020603050405020304" pitchFamily="18" charset="0"/>
              </a:rPr>
              <a:t>рэкет;</a:t>
            </a:r>
          </a:p>
          <a:p>
            <a:pPr marL="285750" indent="-285750">
              <a:buFont typeface="Wingdings" panose="05000000000000000000" pitchFamily="2" charset="2"/>
              <a:buChar char="ü"/>
            </a:pPr>
            <a:r>
              <a:rPr lang="ru-RU" sz="2600" b="1" dirty="0" smtClean="0">
                <a:solidFill>
                  <a:srgbClr val="002060"/>
                </a:solidFill>
                <a:latin typeface="Times New Roman" panose="02020603050405020304" pitchFamily="18" charset="0"/>
                <a:cs typeface="Times New Roman" panose="02020603050405020304" pitchFamily="18" charset="0"/>
              </a:rPr>
              <a:t>вымогательство;</a:t>
            </a:r>
          </a:p>
          <a:p>
            <a:pPr marL="285750" indent="-285750">
              <a:buFont typeface="Wingdings" panose="05000000000000000000" pitchFamily="2" charset="2"/>
              <a:buChar char="ü"/>
            </a:pPr>
            <a:r>
              <a:rPr lang="ru-RU" sz="2600" b="1" dirty="0" smtClean="0">
                <a:solidFill>
                  <a:srgbClr val="002060"/>
                </a:solidFill>
                <a:latin typeface="Times New Roman" panose="02020603050405020304" pitchFamily="18" charset="0"/>
                <a:cs typeface="Times New Roman" panose="02020603050405020304" pitchFamily="18" charset="0"/>
              </a:rPr>
              <a:t>причинение вреда здоровью.</a:t>
            </a:r>
            <a:endParaRPr lang="ru-RU" sz="2600" b="1" dirty="0">
              <a:solidFill>
                <a:srgbClr val="002060"/>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4324607" y="4221008"/>
            <a:ext cx="2678938" cy="1169551"/>
          </a:xfrm>
          <a:prstGeom prst="rect">
            <a:avLst/>
          </a:prstGeom>
        </p:spPr>
        <p:txBody>
          <a:bodyPr wrap="none">
            <a:spAutoFit/>
          </a:bodyPr>
          <a:lstStyle/>
          <a:p>
            <a:r>
              <a:rPr lang="ru-RU" sz="2600" b="1" u="sng" dirty="0">
                <a:solidFill>
                  <a:srgbClr val="752715"/>
                </a:solidFill>
                <a:latin typeface="Times New Roman" panose="02020603050405020304" pitchFamily="18" charset="0"/>
                <a:cs typeface="Times New Roman" panose="02020603050405020304" pitchFamily="18" charset="0"/>
              </a:rPr>
              <a:t>И</a:t>
            </a:r>
            <a:r>
              <a:rPr lang="ru-RU" sz="2600" b="1" u="sng" dirty="0" smtClean="0">
                <a:solidFill>
                  <a:srgbClr val="752715"/>
                </a:solidFill>
                <a:latin typeface="Times New Roman" panose="02020603050405020304" pitchFamily="18" charset="0"/>
                <a:cs typeface="Times New Roman" panose="02020603050405020304" pitchFamily="18" charset="0"/>
              </a:rPr>
              <a:t>нтерактивная:</a:t>
            </a:r>
          </a:p>
          <a:p>
            <a:pPr marL="285750" indent="-285750">
              <a:buFont typeface="Wingdings" panose="05000000000000000000" pitchFamily="2" charset="2"/>
              <a:buChar char="ü"/>
            </a:pPr>
            <a:r>
              <a:rPr lang="ru-RU" sz="2600" b="1" dirty="0" err="1" smtClean="0">
                <a:solidFill>
                  <a:srgbClr val="002060"/>
                </a:solidFill>
                <a:latin typeface="Times New Roman" panose="02020603050405020304" pitchFamily="18" charset="0"/>
                <a:cs typeface="Times New Roman" panose="02020603050405020304" pitchFamily="18" charset="0"/>
              </a:rPr>
              <a:t>кибербуллинг</a:t>
            </a:r>
            <a:endParaRPr lang="ru-RU" sz="2600" b="1" dirty="0" smtClean="0">
              <a:solidFill>
                <a:srgbClr val="002060"/>
              </a:solidFill>
              <a:latin typeface="Times New Roman" panose="02020603050405020304" pitchFamily="18" charset="0"/>
              <a:cs typeface="Times New Roman" panose="02020603050405020304" pitchFamily="18" charset="0"/>
            </a:endParaRPr>
          </a:p>
          <a:p>
            <a:endParaRPr lang="ru-RU" dirty="0"/>
          </a:p>
        </p:txBody>
      </p:sp>
      <p:pic>
        <p:nvPicPr>
          <p:cNvPr id="10" name="Рисунок 9"/>
          <p:cNvPicPr>
            <a:picLocks noChangeAspect="1"/>
          </p:cNvPicPr>
          <p:nvPr/>
        </p:nvPicPr>
        <p:blipFill>
          <a:blip r:embed="rId2"/>
          <a:stretch>
            <a:fillRect/>
          </a:stretch>
        </p:blipFill>
        <p:spPr>
          <a:xfrm>
            <a:off x="6956036" y="1376992"/>
            <a:ext cx="3023706" cy="2789914"/>
          </a:xfrm>
          <a:prstGeom prst="rect">
            <a:avLst/>
          </a:prstGeom>
          <a:ln>
            <a:noFill/>
          </a:ln>
          <a:effectLst>
            <a:softEdge rad="112500"/>
          </a:effectLst>
        </p:spPr>
      </p:pic>
      <p:pic>
        <p:nvPicPr>
          <p:cNvPr id="11" name="Рисунок 10"/>
          <p:cNvPicPr>
            <a:picLocks noChangeAspect="1"/>
          </p:cNvPicPr>
          <p:nvPr/>
        </p:nvPicPr>
        <p:blipFill>
          <a:blip r:embed="rId3"/>
          <a:stretch>
            <a:fillRect/>
          </a:stretch>
        </p:blipFill>
        <p:spPr>
          <a:xfrm>
            <a:off x="343543" y="3893574"/>
            <a:ext cx="4028573" cy="2712193"/>
          </a:xfrm>
          <a:prstGeom prst="rect">
            <a:avLst/>
          </a:prstGeom>
          <a:ln>
            <a:noFill/>
          </a:ln>
          <a:effectLst>
            <a:softEdge rad="112500"/>
          </a:effectLst>
        </p:spPr>
      </p:pic>
      <p:pic>
        <p:nvPicPr>
          <p:cNvPr id="12" name="Рисунок 11"/>
          <p:cNvPicPr>
            <a:picLocks noChangeAspect="1"/>
          </p:cNvPicPr>
          <p:nvPr/>
        </p:nvPicPr>
        <p:blipFill>
          <a:blip r:embed="rId4"/>
          <a:stretch>
            <a:fillRect/>
          </a:stretch>
        </p:blipFill>
        <p:spPr>
          <a:xfrm>
            <a:off x="8068" y="-130628"/>
            <a:ext cx="1704770" cy="1507620"/>
          </a:xfrm>
          <a:prstGeom prst="rect">
            <a:avLst/>
          </a:prstGeom>
        </p:spPr>
      </p:pic>
    </p:spTree>
    <p:extLst>
      <p:ext uri="{BB962C8B-B14F-4D97-AF65-F5344CB8AC3E}">
        <p14:creationId xmlns:p14="http://schemas.microsoft.com/office/powerpoint/2010/main" val="1692950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792379" cy="1585097"/>
          </a:xfrm>
          <a:prstGeom prst="rect">
            <a:avLst/>
          </a:prstGeom>
        </p:spPr>
      </p:pic>
      <p:sp>
        <p:nvSpPr>
          <p:cNvPr id="3" name="Прямоугольник 2"/>
          <p:cNvSpPr/>
          <p:nvPr/>
        </p:nvSpPr>
        <p:spPr>
          <a:xfrm>
            <a:off x="2104103" y="330959"/>
            <a:ext cx="9576620" cy="2893100"/>
          </a:xfrm>
          <a:prstGeom prst="rect">
            <a:avLst/>
          </a:prstGeom>
        </p:spPr>
        <p:txBody>
          <a:bodyPr wrap="square">
            <a:spAutoFit/>
          </a:bodyPr>
          <a:lstStyle/>
          <a:p>
            <a:pPr indent="450215" algn="just">
              <a:spcAft>
                <a:spcPts val="0"/>
              </a:spcAft>
            </a:pPr>
            <a:r>
              <a:rPr lang="ru-RU" sz="26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Статья 2 Конституции ПМР содержит прямое требование ко всем гражданам и должностным лицам </a:t>
            </a:r>
            <a:r>
              <a:rPr lang="ru-RU" sz="2600"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соблюдать законодательство:</a:t>
            </a:r>
            <a:r>
              <a:rPr lang="ru-RU" sz="26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6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Органы государственной власти и управления, местного самоуправления, должностные лица, общественные объединения и граждане обязаны соблюдать Конституцию и законы Приднестровской Молдавской Республики</a:t>
            </a:r>
            <a:r>
              <a:rPr lang="ru-RU" sz="26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2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4689988" y="3625110"/>
            <a:ext cx="6990735" cy="2893100"/>
          </a:xfrm>
          <a:prstGeom prst="rect">
            <a:avLst/>
          </a:prstGeom>
        </p:spPr>
        <p:txBody>
          <a:bodyPr wrap="square">
            <a:spAutoFit/>
          </a:bodyPr>
          <a:lstStyle/>
          <a:p>
            <a:pPr indent="450215" algn="just">
              <a:spcAft>
                <a:spcPts val="0"/>
              </a:spcAft>
            </a:pPr>
            <a:r>
              <a:rPr lang="ru-RU" sz="26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статье 7 Закона ПМР «О правах ребенка» определено, что </a:t>
            </a:r>
            <a:r>
              <a:rPr lang="ru-RU" sz="26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посягательство на честь и достоинство ребенка наказывается в соответствии с действующим законодательством</a:t>
            </a:r>
            <a:r>
              <a:rPr lang="ru-RU" sz="26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Безопасная среда для детей должна обеспечиваться и в школе, и вне ее пределов. </a:t>
            </a:r>
            <a:endParaRPr lang="ru-RU" sz="2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186814" y="3335961"/>
            <a:ext cx="4503174" cy="3471398"/>
          </a:xfrm>
          <a:prstGeom prst="rect">
            <a:avLst/>
          </a:prstGeom>
          <a:ln>
            <a:noFill/>
          </a:ln>
          <a:effectLst>
            <a:softEdge rad="112500"/>
          </a:effectLst>
        </p:spPr>
      </p:pic>
    </p:spTree>
    <p:extLst>
      <p:ext uri="{BB962C8B-B14F-4D97-AF65-F5344CB8AC3E}">
        <p14:creationId xmlns:p14="http://schemas.microsoft.com/office/powerpoint/2010/main" val="1255518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0112" y="-96917"/>
            <a:ext cx="1792379" cy="1585097"/>
          </a:xfrm>
          <a:prstGeom prst="rect">
            <a:avLst/>
          </a:prstGeom>
        </p:spPr>
      </p:pic>
      <p:sp>
        <p:nvSpPr>
          <p:cNvPr id="3" name="Прямоугольник 2"/>
          <p:cNvSpPr/>
          <p:nvPr/>
        </p:nvSpPr>
        <p:spPr>
          <a:xfrm>
            <a:off x="1712267" y="218846"/>
            <a:ext cx="10007785" cy="1384995"/>
          </a:xfrm>
          <a:prstGeom prst="rect">
            <a:avLst/>
          </a:prstGeom>
        </p:spPr>
        <p:txBody>
          <a:bodyPr wrap="square">
            <a:spAutoFit/>
          </a:bodyPr>
          <a:lstStyle/>
          <a:p>
            <a:pPr indent="450215" algn="ctr">
              <a:spcAft>
                <a:spcPts val="0"/>
              </a:spcAft>
            </a:pPr>
            <a:r>
              <a:rPr lang="ru-RU" sz="2800" kern="100" dirty="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В статье 1 Закона ПМР «Об образовании» прямо указывается на то, что под </a:t>
            </a:r>
            <a:r>
              <a:rPr lang="ru-RU" sz="2800" b="1" kern="100" dirty="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образованием </a:t>
            </a:r>
            <a:r>
              <a:rPr lang="ru-RU" sz="2800" b="1" kern="100" dirty="0" smtClean="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понимается </a:t>
            </a:r>
            <a:r>
              <a:rPr lang="ru-RU" sz="2800" b="1" kern="100" dirty="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процесс </a:t>
            </a:r>
            <a:r>
              <a:rPr lang="ru-RU" sz="2800" b="1" kern="100" dirty="0" smtClean="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ВОСПИТАНИЯ </a:t>
            </a:r>
            <a:r>
              <a:rPr lang="ru-RU" sz="2800" b="1" kern="100" dirty="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и </a:t>
            </a:r>
            <a:r>
              <a:rPr lang="ru-RU" sz="2800" b="1" kern="100" dirty="0" smtClean="0">
                <a:solidFill>
                  <a:srgbClr val="752715"/>
                </a:solidFill>
                <a:latin typeface="Times New Roman" panose="02020603050405020304" pitchFamily="18" charset="0"/>
                <a:ea typeface="Calibri" panose="020F0502020204030204" pitchFamily="34" charset="0"/>
                <a:cs typeface="Times New Roman" panose="02020603050405020304" pitchFamily="18" charset="0"/>
              </a:rPr>
              <a:t>ОБУЧЕНИЯ человека</a:t>
            </a:r>
            <a:r>
              <a:rPr lang="ru-RU" sz="2800" b="1" kern="100" dirty="0">
                <a:solidFill>
                  <a:srgbClr val="752715"/>
                </a:solidFill>
                <a:latin typeface="Times New Roman" panose="02020603050405020304" pitchFamily="18" charset="0"/>
                <a:ea typeface="Calibri" panose="020F0502020204030204" pitchFamily="34" charset="0"/>
                <a:cs typeface="Times New Roman" panose="02020603050405020304" pitchFamily="18" charset="0"/>
              </a:rPr>
              <a:t>.</a:t>
            </a:r>
            <a:endParaRPr lang="ru-RU" sz="2800" kern="100" dirty="0">
              <a:solidFill>
                <a:srgbClr val="75271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5306857" y="1834733"/>
            <a:ext cx="6204156" cy="4893647"/>
          </a:xfrm>
          <a:prstGeom prst="rect">
            <a:avLst/>
          </a:prstGeom>
        </p:spPr>
        <p:txBody>
          <a:bodyPr wrap="square">
            <a:spAutoFit/>
          </a:bodyPr>
          <a:lstStyle/>
          <a:p>
            <a:pPr indent="450215" algn="just">
              <a:spcAft>
                <a:spcPts val="0"/>
              </a:spcAft>
            </a:pPr>
            <a:r>
              <a:rPr lang="ru-RU" sz="3200" b="1"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Воспитание</a:t>
            </a:r>
            <a:r>
              <a:rPr lang="ru-RU" sz="28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800"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целенаправленный процесс </a:t>
            </a:r>
            <a:r>
              <a:rPr lang="ru-RU" sz="2800" i="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организации деятельности </a:t>
            </a:r>
            <a:r>
              <a:rPr lang="ru-RU" sz="2800"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обучающегося</a:t>
            </a:r>
            <a:r>
              <a:rPr lang="ru-RU" sz="28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направленный на развитие личности, создание условий для самоопределения и социализации обучающегося на основе социокультурных, духовно-нравственных ценностей и принятых в обществе правил и норм поведения в интересах человека, семьи, общества и государства.</a:t>
            </a:r>
            <a:endParaRPr lang="ru-RU" sz="2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0" y="2410086"/>
            <a:ext cx="5306857" cy="2815119"/>
          </a:xfrm>
          <a:prstGeom prst="rect">
            <a:avLst/>
          </a:prstGeom>
          <a:ln>
            <a:noFill/>
          </a:ln>
          <a:effectLst>
            <a:softEdge rad="112500"/>
          </a:effectLst>
        </p:spPr>
      </p:pic>
    </p:spTree>
    <p:extLst>
      <p:ext uri="{BB962C8B-B14F-4D97-AF65-F5344CB8AC3E}">
        <p14:creationId xmlns:p14="http://schemas.microsoft.com/office/powerpoint/2010/main" val="657728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16581"/>
            <a:ext cx="1792379" cy="1585097"/>
          </a:xfrm>
          <a:prstGeom prst="rect">
            <a:avLst/>
          </a:prstGeom>
        </p:spPr>
      </p:pic>
      <p:sp>
        <p:nvSpPr>
          <p:cNvPr id="3" name="Прямоугольник 2"/>
          <p:cNvSpPr/>
          <p:nvPr/>
        </p:nvSpPr>
        <p:spPr>
          <a:xfrm>
            <a:off x="5702157" y="2505927"/>
            <a:ext cx="6108612" cy="3046988"/>
          </a:xfrm>
          <a:prstGeom prst="rect">
            <a:avLst/>
          </a:prstGeom>
        </p:spPr>
        <p:txBody>
          <a:bodyPr wrap="square">
            <a:spAutoFit/>
          </a:bodyPr>
          <a:lstStyle/>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П.1 ст. 14 Закона ПМР «Об образовании»: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Воспитание</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как специально организованный, управляемый и контролируемый процесс целенаправленного формирования личности </a:t>
            </a:r>
            <a:r>
              <a:rPr lang="ru-RU" sz="2400"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является составной частью педагогического процесса </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учебного заведения и </a:t>
            </a:r>
            <a:r>
              <a:rPr lang="ru-RU" sz="2400" b="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осуществляется в единстве с семьей».</a:t>
            </a:r>
            <a:endParaRPr lang="ru-RU" sz="2400" b="1" u="sng"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1623317" y="5657671"/>
            <a:ext cx="10568683" cy="1200329"/>
          </a:xfrm>
          <a:prstGeom prst="rect">
            <a:avLst/>
          </a:prstGeom>
        </p:spPr>
        <p:txBody>
          <a:bodyPr wrap="square">
            <a:spAutoFit/>
          </a:bodyPr>
          <a:lstStyle/>
          <a:p>
            <a:pPr indent="450215" algn="just">
              <a:spcAft>
                <a:spcPts val="0"/>
              </a:spcAft>
            </a:pPr>
            <a:r>
              <a:rPr lang="ru-RU" sz="2400"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Применение методов </a:t>
            </a:r>
            <a:r>
              <a:rPr lang="ru-RU" sz="2400" b="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физического или психического насилия </a:t>
            </a:r>
            <a:r>
              <a:rPr lang="ru-RU" sz="2400"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 отношению к обучающимся (воспитанникам), педагогическим работникам </a:t>
            </a:r>
            <a:endParaRPr lang="ru-RU" sz="2400"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r>
              <a:rPr lang="ru-RU" sz="2400" b="1"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не </a:t>
            </a:r>
            <a:r>
              <a:rPr lang="ru-RU" sz="2400" b="1"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допускается </a:t>
            </a:r>
            <a:r>
              <a:rPr lang="ru-RU" sz="2400"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(п.9 ст. 13)</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2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1792378" y="197603"/>
            <a:ext cx="10197564" cy="2308324"/>
          </a:xfrm>
          <a:prstGeom prst="rect">
            <a:avLst/>
          </a:prstGeom>
        </p:spPr>
        <p:txBody>
          <a:bodyPr wrap="square">
            <a:spAutoFit/>
          </a:bodyPr>
          <a:lstStyle/>
          <a:p>
            <a:pPr indent="450215" algn="just">
              <a:spcAft>
                <a:spcPts val="0"/>
              </a:spcAft>
            </a:pPr>
            <a:r>
              <a:rPr lang="ru-RU" sz="2400"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Пункт 2 статьи </a:t>
            </a:r>
            <a:r>
              <a:rPr lang="ru-RU" sz="2400" u="sng"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53 Конституции </a:t>
            </a:r>
            <a:r>
              <a:rPr lang="ru-RU" sz="2400" u="sng"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ПМР:</a:t>
            </a:r>
            <a:endParaRPr lang="ru-RU" sz="2400" u="sng" kern="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r>
              <a:rPr lang="ru-RU" sz="2400" b="1"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«Уважение</a:t>
            </a:r>
            <a:r>
              <a:rPr lang="ru-RU" sz="24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человеческого достоинства, полная, безусловная и незамедлительная защита прав и свобод человека и гражданина, обеспечение условий для свободного развития граждан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являются обязанностью</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органов государственной власти, местного самоуправления и должностных </a:t>
            </a:r>
            <a:r>
              <a:rPr lang="ru-RU" sz="24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лиц».</a:t>
            </a:r>
            <a:endParaRPr lang="ru-RU" sz="24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rotWithShape="1">
          <a:blip r:embed="rId3"/>
          <a:srcRect t="7080" r="202"/>
          <a:stretch/>
        </p:blipFill>
        <p:spPr>
          <a:xfrm>
            <a:off x="142929" y="2505927"/>
            <a:ext cx="5463155" cy="3206019"/>
          </a:xfrm>
          <a:prstGeom prst="rect">
            <a:avLst/>
          </a:prstGeom>
          <a:ln>
            <a:noFill/>
          </a:ln>
          <a:effectLst>
            <a:softEdge rad="112500"/>
          </a:effectLst>
        </p:spPr>
      </p:pic>
    </p:spTree>
    <p:extLst>
      <p:ext uri="{BB962C8B-B14F-4D97-AF65-F5344CB8AC3E}">
        <p14:creationId xmlns:p14="http://schemas.microsoft.com/office/powerpoint/2010/main" val="2523532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09386" y="5359313"/>
            <a:ext cx="1792379" cy="1585097"/>
          </a:xfrm>
          <a:prstGeom prst="rect">
            <a:avLst/>
          </a:prstGeom>
        </p:spPr>
      </p:pic>
      <p:sp>
        <p:nvSpPr>
          <p:cNvPr id="3" name="Прямоугольник 2"/>
          <p:cNvSpPr/>
          <p:nvPr/>
        </p:nvSpPr>
        <p:spPr>
          <a:xfrm>
            <a:off x="7098891" y="205098"/>
            <a:ext cx="4876800" cy="3416320"/>
          </a:xfrm>
          <a:prstGeom prst="rect">
            <a:avLst/>
          </a:prstGeom>
          <a:ln>
            <a:solidFill>
              <a:srgbClr val="752715"/>
            </a:solidFill>
          </a:ln>
        </p:spPr>
        <p:txBody>
          <a:bodyPr wrap="square">
            <a:spAutoFit/>
          </a:bodyPr>
          <a:lstStyle/>
          <a:p>
            <a:pPr indent="450215" algn="just">
              <a:spcAft>
                <a:spcPts val="0"/>
              </a:spcAft>
            </a:pPr>
            <a:r>
              <a:rPr lang="ru-RU" sz="24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Правовой </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статус руководителя государственной (муниципальной) организации </a:t>
            </a:r>
            <a:r>
              <a:rPr lang="ru-RU" sz="24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образования</a:t>
            </a:r>
          </a:p>
          <a:p>
            <a:pPr indent="450215" algn="just">
              <a:spcAft>
                <a:spcPts val="0"/>
              </a:spcAft>
            </a:pPr>
            <a:r>
              <a:rPr lang="ru-RU" sz="2400" kern="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7. Руководитель организации образования несет ответственность за руководство …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воспитательной </a:t>
            </a:r>
            <a:r>
              <a:rPr lang="ru-RU" sz="2400" b="1"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работой</a:t>
            </a:r>
            <a:r>
              <a:rPr lang="ru-RU" sz="24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(Статья 16-1 Закона ПМР «Об образовании» )</a:t>
            </a:r>
            <a:endParaRPr lang="ru-RU" sz="24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1582993" y="3835819"/>
            <a:ext cx="10392698" cy="3046988"/>
          </a:xfrm>
          <a:prstGeom prst="rect">
            <a:avLst/>
          </a:prstGeom>
        </p:spPr>
        <p:txBody>
          <a:bodyPr wrap="square">
            <a:spAutoFit/>
          </a:bodyPr>
          <a:lstStyle/>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Руководитель организации образования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обязан </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принимать относящиеся к компетенции организации образования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меры для защиты прав участников образовательных отношений, недопущения применения в отношении них физического и психического насилия.</a:t>
            </a:r>
            <a:endParaRPr lang="ru-RU" sz="2400" kern="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Организации образования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решают задачи воспитания человека </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как через специально организованные</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формы педагогического воздействия, </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так и путем </a:t>
            </a:r>
            <a:r>
              <a:rPr lang="ru-RU" sz="2400"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корректировки стихийного влияния извне </a:t>
            </a:r>
            <a:r>
              <a:rPr lang="ru-RU"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(п.4 ст.14 </a:t>
            </a:r>
            <a:r>
              <a:rPr lang="ru-RU" sz="2400" kern="1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Закона ПМР «Об образовании» ).</a:t>
            </a:r>
            <a:endParaRPr lang="ru-RU" sz="24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rotWithShape="1">
          <a:blip r:embed="rId3"/>
          <a:srcRect t="12222" r="2688" b="14373"/>
          <a:stretch/>
        </p:blipFill>
        <p:spPr>
          <a:xfrm>
            <a:off x="0" y="-67645"/>
            <a:ext cx="6790789" cy="3841861"/>
          </a:xfrm>
          <a:prstGeom prst="rect">
            <a:avLst/>
          </a:prstGeom>
          <a:ln>
            <a:noFill/>
          </a:ln>
          <a:effectLst>
            <a:softEdge rad="112500"/>
          </a:effectLst>
        </p:spPr>
      </p:pic>
    </p:spTree>
    <p:extLst>
      <p:ext uri="{BB962C8B-B14F-4D97-AF65-F5344CB8AC3E}">
        <p14:creationId xmlns:p14="http://schemas.microsoft.com/office/powerpoint/2010/main" val="274012508"/>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664</TotalTime>
  <Words>2382</Words>
  <Application>Microsoft Office PowerPoint</Application>
  <PresentationFormat>Широкоэкранный</PresentationFormat>
  <Paragraphs>198</Paragraphs>
  <Slides>26</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26</vt:i4>
      </vt:variant>
    </vt:vector>
  </HeadingPairs>
  <TitlesOfParts>
    <vt:vector size="33" baseType="lpstr">
      <vt:lpstr>Arial</vt:lpstr>
      <vt:lpstr>Calibri</vt:lpstr>
      <vt:lpstr>Century Gothic</vt:lpstr>
      <vt:lpstr>Times New Roman</vt:lpstr>
      <vt:lpstr>Wingdings</vt:lpstr>
      <vt:lpstr>Wingdings 3</vt:lpstr>
      <vt:lpstr>Легкий дым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Hi-Tech</dc:creator>
  <cp:lastModifiedBy>Эльвира Баленко Олеговна</cp:lastModifiedBy>
  <cp:revision>65</cp:revision>
  <dcterms:created xsi:type="dcterms:W3CDTF">2025-04-19T09:43:55Z</dcterms:created>
  <dcterms:modified xsi:type="dcterms:W3CDTF">2025-04-22T07:53:41Z</dcterms:modified>
</cp:coreProperties>
</file>